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3677" r:id="rId2"/>
  </p:sldMasterIdLst>
  <p:notesMasterIdLst>
    <p:notesMasterId r:id="rId11"/>
  </p:notesMasterIdLst>
  <p:handoutMasterIdLst>
    <p:handoutMasterId r:id="rId12"/>
  </p:handoutMasterIdLst>
  <p:sldIdLst>
    <p:sldId id="256" r:id="rId3"/>
    <p:sldId id="266" r:id="rId4"/>
    <p:sldId id="268" r:id="rId5"/>
    <p:sldId id="269" r:id="rId6"/>
    <p:sldId id="270" r:id="rId7"/>
    <p:sldId id="271" r:id="rId8"/>
    <p:sldId id="267" r:id="rId9"/>
    <p:sldId id="264"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601"/>
    <a:srgbClr val="005481"/>
    <a:srgbClr val="4196B1"/>
    <a:srgbClr val="111518"/>
    <a:srgbClr val="72CBEC"/>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1" autoAdjust="0"/>
    <p:restoredTop sz="94690" autoAdjust="0"/>
  </p:normalViewPr>
  <p:slideViewPr>
    <p:cSldViewPr snapToGrid="0">
      <p:cViewPr varScale="1">
        <p:scale>
          <a:sx n="73" d="100"/>
          <a:sy n="73" d="100"/>
        </p:scale>
        <p:origin x="44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25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B336376-5CBF-48D7-B358-3ACB8B14A2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F2818BF-930E-44C7-86F8-E7FAC7CBBB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0DDB02-3654-450A-A54D-76B3DA148509}" type="datetimeFigureOut">
              <a:rPr lang="de-DE" smtClean="0"/>
              <a:t>17.06.2025</a:t>
            </a:fld>
            <a:endParaRPr lang="de-DE"/>
          </a:p>
        </p:txBody>
      </p:sp>
      <p:sp>
        <p:nvSpPr>
          <p:cNvPr id="4" name="Fußzeilenplatzhalter 3">
            <a:extLst>
              <a:ext uri="{FF2B5EF4-FFF2-40B4-BE49-F238E27FC236}">
                <a16:creationId xmlns:a16="http://schemas.microsoft.com/office/drawing/2014/main" id="{A769C269-C2A1-4140-9E82-883AF9DBAD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9055855A-06C3-4181-AFAA-BE8F81BA36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CD7BA5-A4B8-4E54-A93B-CB077412FA86}" type="slidenum">
              <a:rPr lang="de-DE" smtClean="0"/>
              <a:t>‹#›</a:t>
            </a:fld>
            <a:endParaRPr lang="de-DE"/>
          </a:p>
        </p:txBody>
      </p:sp>
    </p:spTree>
    <p:extLst>
      <p:ext uri="{BB962C8B-B14F-4D97-AF65-F5344CB8AC3E}">
        <p14:creationId xmlns:p14="http://schemas.microsoft.com/office/powerpoint/2010/main" val="857800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07719-A6EF-47E3-98EE-226E705DEFB7}" type="datetimeFigureOut">
              <a:rPr lang="de-DE" smtClean="0"/>
              <a:t>17.06.2025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99B43-5BB1-48B0-8E6D-895F45B9E96A}" type="slidenum">
              <a:rPr lang="de-DE" smtClean="0"/>
              <a:t>‹#›</a:t>
            </a:fld>
            <a:endParaRPr lang="de-DE"/>
          </a:p>
        </p:txBody>
      </p:sp>
    </p:spTree>
    <p:extLst>
      <p:ext uri="{BB962C8B-B14F-4D97-AF65-F5344CB8AC3E}">
        <p14:creationId xmlns:p14="http://schemas.microsoft.com/office/powerpoint/2010/main" val="3172366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68BFB3E7-7994-4970-ACDB-79A447294C0E}"/>
              </a:ext>
            </a:extLst>
          </p:cNvPr>
          <p:cNvSpPr/>
          <p:nvPr userDrawn="1"/>
        </p:nvSpPr>
        <p:spPr>
          <a:xfrm>
            <a:off x="7838983" y="0"/>
            <a:ext cx="4353017" cy="1793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ítulo 1"/>
          <p:cNvSpPr>
            <a:spLocks noGrp="1"/>
          </p:cNvSpPr>
          <p:nvPr>
            <p:ph type="ctrTitle" hasCustomPrompt="1"/>
          </p:nvPr>
        </p:nvSpPr>
        <p:spPr>
          <a:xfrm>
            <a:off x="1524000" y="2789554"/>
            <a:ext cx="9144000" cy="1102043"/>
          </a:xfrm>
          <a:prstGeom prst="rect">
            <a:avLst/>
          </a:prstGeom>
        </p:spPr>
        <p:txBody>
          <a:bodyPr anchor="b">
            <a:norm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Title</a:t>
            </a:r>
            <a:endParaRPr lang="en-GB" dirty="0"/>
          </a:p>
        </p:txBody>
      </p:sp>
      <p:sp>
        <p:nvSpPr>
          <p:cNvPr id="3" name="Subtítulo 2"/>
          <p:cNvSpPr>
            <a:spLocks noGrp="1"/>
          </p:cNvSpPr>
          <p:nvPr>
            <p:ph type="subTitle" idx="1" hasCustomPrompt="1"/>
          </p:nvPr>
        </p:nvSpPr>
        <p:spPr>
          <a:xfrm>
            <a:off x="1524000" y="3922078"/>
            <a:ext cx="9144000" cy="954722"/>
          </a:xfrm>
          <a:prstGeom prst="rect">
            <a:avLst/>
          </a:prstGeom>
        </p:spPr>
        <p:txBody>
          <a:bodyPr>
            <a:normAutofit/>
          </a:bodyPr>
          <a:lstStyle>
            <a:lvl1pPr marL="0" indent="0" algn="l">
              <a:buNone/>
              <a:defRPr sz="3500">
                <a:solidFill>
                  <a:srgbClr val="111518"/>
                </a:solidFill>
                <a:latin typeface="Overpass" panose="020B0503020203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Subtitle</a:t>
            </a:r>
            <a:endParaRPr lang="en-GB" dirty="0"/>
          </a:p>
        </p:txBody>
      </p:sp>
      <p:pic>
        <p:nvPicPr>
          <p:cNvPr id="9" name="Grafik 8">
            <a:extLst>
              <a:ext uri="{FF2B5EF4-FFF2-40B4-BE49-F238E27FC236}">
                <a16:creationId xmlns:a16="http://schemas.microsoft.com/office/drawing/2014/main" id="{94072955-E25A-44CA-B6D7-E4E5DE2EA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589" y="0"/>
            <a:ext cx="4451411" cy="2669991"/>
          </a:xfrm>
          <a:prstGeom prst="rect">
            <a:avLst/>
          </a:prstGeom>
        </p:spPr>
      </p:pic>
    </p:spTree>
    <p:extLst>
      <p:ext uri="{BB962C8B-B14F-4D97-AF65-F5344CB8AC3E}">
        <p14:creationId xmlns:p14="http://schemas.microsoft.com/office/powerpoint/2010/main" val="268921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68BFB3E7-7994-4970-ACDB-79A447294C0E}"/>
              </a:ext>
            </a:extLst>
          </p:cNvPr>
          <p:cNvSpPr/>
          <p:nvPr userDrawn="1"/>
        </p:nvSpPr>
        <p:spPr>
          <a:xfrm>
            <a:off x="7838983" y="0"/>
            <a:ext cx="4353017" cy="1793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ítulo 1"/>
          <p:cNvSpPr>
            <a:spLocks noGrp="1"/>
          </p:cNvSpPr>
          <p:nvPr>
            <p:ph type="ctrTitle" hasCustomPrompt="1"/>
          </p:nvPr>
        </p:nvSpPr>
        <p:spPr>
          <a:xfrm>
            <a:off x="1524000" y="2789554"/>
            <a:ext cx="9144000" cy="1102043"/>
          </a:xfrm>
          <a:prstGeom prst="rect">
            <a:avLst/>
          </a:prstGeom>
        </p:spPr>
        <p:txBody>
          <a:bodyPr anchor="b">
            <a:norm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Titel</a:t>
            </a:r>
            <a:endParaRPr lang="en-GB" dirty="0"/>
          </a:p>
        </p:txBody>
      </p:sp>
      <p:sp>
        <p:nvSpPr>
          <p:cNvPr id="3" name="Subtítulo 2"/>
          <p:cNvSpPr>
            <a:spLocks noGrp="1"/>
          </p:cNvSpPr>
          <p:nvPr>
            <p:ph type="subTitle" idx="1" hasCustomPrompt="1"/>
          </p:nvPr>
        </p:nvSpPr>
        <p:spPr>
          <a:xfrm>
            <a:off x="1524000" y="3922078"/>
            <a:ext cx="9144000" cy="954722"/>
          </a:xfrm>
          <a:prstGeom prst="rect">
            <a:avLst/>
          </a:prstGeom>
        </p:spPr>
        <p:txBody>
          <a:bodyPr>
            <a:normAutofit/>
          </a:bodyPr>
          <a:lstStyle>
            <a:lvl1pPr marL="0" indent="0" algn="l">
              <a:buNone/>
              <a:defRPr sz="3500">
                <a:solidFill>
                  <a:srgbClr val="111518"/>
                </a:solidFill>
                <a:latin typeface="Overpass" panose="020B0503020203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Untertitel</a:t>
            </a:r>
            <a:endParaRPr lang="en-GB" dirty="0"/>
          </a:p>
        </p:txBody>
      </p:sp>
      <p:pic>
        <p:nvPicPr>
          <p:cNvPr id="9" name="Grafik 8">
            <a:extLst>
              <a:ext uri="{FF2B5EF4-FFF2-40B4-BE49-F238E27FC236}">
                <a16:creationId xmlns:a16="http://schemas.microsoft.com/office/drawing/2014/main" id="{94072955-E25A-44CA-B6D7-E4E5DE2EA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589" y="0"/>
            <a:ext cx="4451411" cy="2669991"/>
          </a:xfrm>
          <a:prstGeom prst="rect">
            <a:avLst/>
          </a:prstGeom>
        </p:spPr>
      </p:pic>
    </p:spTree>
    <p:extLst>
      <p:ext uri="{BB962C8B-B14F-4D97-AF65-F5344CB8AC3E}">
        <p14:creationId xmlns:p14="http://schemas.microsoft.com/office/powerpoint/2010/main" val="1613054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object and titl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972667"/>
            <a:ext cx="10515600" cy="899795"/>
          </a:xfrm>
          <a:prstGeom prst="rect">
            <a:avLst/>
          </a:prstGeom>
        </p:spPr>
        <p:txBody>
          <a:bodyPr>
            <a:no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Titel</a:t>
            </a:r>
            <a:endParaRPr lang="en-GB" dirty="0"/>
          </a:p>
        </p:txBody>
      </p:sp>
      <p:sp>
        <p:nvSpPr>
          <p:cNvPr id="3" name="Marcador de contenido 2"/>
          <p:cNvSpPr>
            <a:spLocks noGrp="1"/>
          </p:cNvSpPr>
          <p:nvPr>
            <p:ph idx="1" hasCustomPrompt="1"/>
          </p:nvPr>
        </p:nvSpPr>
        <p:spPr>
          <a:xfrm>
            <a:off x="838200" y="1872462"/>
            <a:ext cx="10515600" cy="4213028"/>
          </a:xfrm>
          <a:prstGeom prst="rect">
            <a:avLst/>
          </a:prstGeom>
        </p:spPr>
        <p:txBody>
          <a:bodyPr>
            <a:normAutofit/>
          </a:bodyPr>
          <a:lstStyle>
            <a:lvl1pPr algn="l">
              <a:defRPr sz="2800">
                <a:solidFill>
                  <a:srgbClr val="111518"/>
                </a:solidFill>
                <a:latin typeface="Overpass"/>
              </a:defRPr>
            </a:lvl1pPr>
            <a:lvl2pPr algn="l">
              <a:defRPr sz="2400">
                <a:solidFill>
                  <a:srgbClr val="111518"/>
                </a:solidFill>
                <a:latin typeface="Overpass"/>
              </a:defRPr>
            </a:lvl2pPr>
            <a:lvl3pPr algn="l">
              <a:defRPr sz="2000">
                <a:solidFill>
                  <a:srgbClr val="111518"/>
                </a:solidFill>
                <a:latin typeface="Overpass"/>
              </a:defRPr>
            </a:lvl3pPr>
            <a:lvl4pPr algn="l">
              <a:defRPr sz="1800">
                <a:solidFill>
                  <a:srgbClr val="111518"/>
                </a:solidFill>
                <a:latin typeface="Overpass"/>
              </a:defRPr>
            </a:lvl4pPr>
            <a:lvl5pPr algn="l">
              <a:defRPr sz="1800">
                <a:solidFill>
                  <a:srgbClr val="111518"/>
                </a:solidFill>
                <a:latin typeface="Overpass"/>
              </a:defRPr>
            </a:lvl5pPr>
          </a:lstStyle>
          <a:p>
            <a:pPr lvl="0"/>
            <a:r>
              <a:rPr lang="es-ES" dirty="0"/>
              <a:t>Text</a:t>
            </a:r>
          </a:p>
          <a:p>
            <a:pPr lvl="1"/>
            <a:r>
              <a:rPr lang="es-ES" dirty="0"/>
              <a:t>Text</a:t>
            </a:r>
          </a:p>
          <a:p>
            <a:pPr lvl="2"/>
            <a:r>
              <a:rPr lang="es-ES" dirty="0"/>
              <a:t>Text</a:t>
            </a:r>
          </a:p>
          <a:p>
            <a:pPr lvl="3"/>
            <a:r>
              <a:rPr lang="es-ES" dirty="0"/>
              <a:t>Text</a:t>
            </a:r>
          </a:p>
          <a:p>
            <a:pPr lvl="4"/>
            <a:r>
              <a:rPr lang="es-ES" dirty="0"/>
              <a:t>Text</a:t>
            </a:r>
            <a:endParaRPr lang="en-GB" dirty="0"/>
          </a:p>
        </p:txBody>
      </p:sp>
      <p:sp>
        <p:nvSpPr>
          <p:cNvPr id="8" name="Datumsplatzhalter 1">
            <a:extLst>
              <a:ext uri="{FF2B5EF4-FFF2-40B4-BE49-F238E27FC236}">
                <a16:creationId xmlns:a16="http://schemas.microsoft.com/office/drawing/2014/main" id="{90CC404D-AAA5-408E-97C7-F8E0111576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9" name="Fußzeilenplatzhalter 2">
            <a:extLst>
              <a:ext uri="{FF2B5EF4-FFF2-40B4-BE49-F238E27FC236}">
                <a16:creationId xmlns:a16="http://schemas.microsoft.com/office/drawing/2014/main" id="{F33D8F73-6C27-46BF-AB59-FC38E7A87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10" name="Foliennummernplatzhalter 3">
            <a:extLst>
              <a:ext uri="{FF2B5EF4-FFF2-40B4-BE49-F238E27FC236}">
                <a16:creationId xmlns:a16="http://schemas.microsoft.com/office/drawing/2014/main" id="{FAF742B4-E85F-42D9-A44B-29C919DDE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a:t>
            </a:fld>
            <a:endParaRPr lang="de-DE" dirty="0"/>
          </a:p>
        </p:txBody>
      </p:sp>
    </p:spTree>
    <p:extLst>
      <p:ext uri="{BB962C8B-B14F-4D97-AF65-F5344CB8AC3E}">
        <p14:creationId xmlns:p14="http://schemas.microsoft.com/office/powerpoint/2010/main" val="3031501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objects and text">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972667"/>
            <a:ext cx="10515600" cy="899795"/>
          </a:xfrm>
          <a:prstGeom prst="rect">
            <a:avLst/>
          </a:prstGeom>
        </p:spPr>
        <p:txBody>
          <a:bodyPr>
            <a:no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Titel</a:t>
            </a:r>
            <a:endParaRPr lang="en-GB" dirty="0"/>
          </a:p>
        </p:txBody>
      </p:sp>
      <p:sp>
        <p:nvSpPr>
          <p:cNvPr id="7" name="Marcador de contenido 2">
            <a:extLst>
              <a:ext uri="{FF2B5EF4-FFF2-40B4-BE49-F238E27FC236}">
                <a16:creationId xmlns:a16="http://schemas.microsoft.com/office/drawing/2014/main" id="{EF67AEF2-2970-4A40-8B51-D48EC317E6CA}"/>
              </a:ext>
            </a:extLst>
          </p:cNvPr>
          <p:cNvSpPr>
            <a:spLocks noGrp="1"/>
          </p:cNvSpPr>
          <p:nvPr>
            <p:ph sz="half" idx="15" hasCustomPrompt="1"/>
          </p:nvPr>
        </p:nvSpPr>
        <p:spPr>
          <a:xfrm>
            <a:off x="838200" y="1872463"/>
            <a:ext cx="5257800" cy="4125388"/>
          </a:xfrm>
          <a:prstGeom prst="rect">
            <a:avLst/>
          </a:prstGeom>
        </p:spPr>
        <p:txBody>
          <a:bodyPr/>
          <a:lstStyle>
            <a:lvl1pPr>
              <a:defRPr>
                <a:solidFill>
                  <a:srgbClr val="111518"/>
                </a:solidFill>
                <a:latin typeface="Overpass"/>
              </a:defRPr>
            </a:lvl1pPr>
            <a:lvl2pPr>
              <a:defRPr>
                <a:solidFill>
                  <a:srgbClr val="111518"/>
                </a:solidFill>
                <a:latin typeface="Overpass"/>
              </a:defRPr>
            </a:lvl2pPr>
            <a:lvl3pPr>
              <a:defRPr>
                <a:solidFill>
                  <a:srgbClr val="111518"/>
                </a:solidFill>
                <a:latin typeface="Overpass"/>
              </a:defRPr>
            </a:lvl3pPr>
            <a:lvl4pPr>
              <a:defRPr>
                <a:solidFill>
                  <a:srgbClr val="111518"/>
                </a:solidFill>
                <a:latin typeface="Overpass"/>
              </a:defRPr>
            </a:lvl4pPr>
            <a:lvl5pPr>
              <a:defRPr>
                <a:solidFill>
                  <a:srgbClr val="111518"/>
                </a:solidFill>
                <a:latin typeface="Overpass"/>
              </a:defRPr>
            </a:lvl5pPr>
          </a:lstStyle>
          <a:p>
            <a:pPr lvl="0"/>
            <a:r>
              <a:rPr lang="es-ES" dirty="0"/>
              <a:t>Text</a:t>
            </a:r>
          </a:p>
          <a:p>
            <a:pPr lvl="1"/>
            <a:r>
              <a:rPr lang="es-ES" dirty="0"/>
              <a:t>Text</a:t>
            </a:r>
          </a:p>
          <a:p>
            <a:pPr lvl="2"/>
            <a:r>
              <a:rPr lang="es-ES" dirty="0"/>
              <a:t>Text</a:t>
            </a:r>
          </a:p>
          <a:p>
            <a:pPr lvl="3"/>
            <a:r>
              <a:rPr lang="es-ES" dirty="0"/>
              <a:t>Text</a:t>
            </a:r>
          </a:p>
          <a:p>
            <a:pPr lvl="4"/>
            <a:r>
              <a:rPr lang="es-ES" dirty="0"/>
              <a:t>Text</a:t>
            </a:r>
            <a:endParaRPr lang="en-GB" dirty="0"/>
          </a:p>
        </p:txBody>
      </p:sp>
      <p:sp>
        <p:nvSpPr>
          <p:cNvPr id="8" name="Marcador de contenido 2">
            <a:extLst>
              <a:ext uri="{FF2B5EF4-FFF2-40B4-BE49-F238E27FC236}">
                <a16:creationId xmlns:a16="http://schemas.microsoft.com/office/drawing/2014/main" id="{FA5B1574-C46B-4337-80AB-A70A92D0872F}"/>
              </a:ext>
            </a:extLst>
          </p:cNvPr>
          <p:cNvSpPr>
            <a:spLocks noGrp="1"/>
          </p:cNvSpPr>
          <p:nvPr>
            <p:ph sz="half" idx="16" hasCustomPrompt="1"/>
          </p:nvPr>
        </p:nvSpPr>
        <p:spPr>
          <a:xfrm>
            <a:off x="6096000" y="1872462"/>
            <a:ext cx="5257800" cy="4125388"/>
          </a:xfrm>
          <a:prstGeom prst="rect">
            <a:avLst/>
          </a:prstGeom>
        </p:spPr>
        <p:txBody>
          <a:bodyPr/>
          <a:lstStyle>
            <a:lvl1pPr>
              <a:defRPr>
                <a:solidFill>
                  <a:srgbClr val="111518"/>
                </a:solidFill>
                <a:latin typeface="Overpass"/>
              </a:defRPr>
            </a:lvl1pPr>
            <a:lvl2pPr>
              <a:defRPr>
                <a:solidFill>
                  <a:srgbClr val="111518"/>
                </a:solidFill>
                <a:latin typeface="Overpass"/>
              </a:defRPr>
            </a:lvl2pPr>
            <a:lvl3pPr>
              <a:defRPr>
                <a:solidFill>
                  <a:srgbClr val="111518"/>
                </a:solidFill>
                <a:latin typeface="Overpass"/>
              </a:defRPr>
            </a:lvl3pPr>
            <a:lvl4pPr>
              <a:defRPr>
                <a:solidFill>
                  <a:srgbClr val="111518"/>
                </a:solidFill>
                <a:latin typeface="Overpass"/>
              </a:defRPr>
            </a:lvl4pPr>
            <a:lvl5pPr>
              <a:defRPr>
                <a:solidFill>
                  <a:srgbClr val="111518"/>
                </a:solidFill>
                <a:latin typeface="Overpass"/>
              </a:defRPr>
            </a:lvl5pPr>
          </a:lstStyle>
          <a:p>
            <a:pPr lvl="0"/>
            <a:r>
              <a:rPr lang="es-ES" dirty="0"/>
              <a:t>Text</a:t>
            </a:r>
          </a:p>
          <a:p>
            <a:pPr lvl="1"/>
            <a:r>
              <a:rPr lang="es-ES" dirty="0"/>
              <a:t>Text</a:t>
            </a:r>
          </a:p>
          <a:p>
            <a:pPr lvl="2"/>
            <a:r>
              <a:rPr lang="es-ES" dirty="0"/>
              <a:t>Text</a:t>
            </a:r>
          </a:p>
          <a:p>
            <a:pPr lvl="3"/>
            <a:r>
              <a:rPr lang="es-ES" dirty="0"/>
              <a:t>Text</a:t>
            </a:r>
          </a:p>
          <a:p>
            <a:pPr lvl="4"/>
            <a:r>
              <a:rPr lang="es-ES" dirty="0"/>
              <a:t>Text</a:t>
            </a:r>
            <a:endParaRPr lang="en-GB" dirty="0"/>
          </a:p>
        </p:txBody>
      </p:sp>
      <p:sp>
        <p:nvSpPr>
          <p:cNvPr id="12" name="Datumsplatzhalter 1">
            <a:extLst>
              <a:ext uri="{FF2B5EF4-FFF2-40B4-BE49-F238E27FC236}">
                <a16:creationId xmlns:a16="http://schemas.microsoft.com/office/drawing/2014/main" id="{DFE136FB-A545-4958-A2D5-018377E572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13" name="Fußzeilenplatzhalter 2">
            <a:extLst>
              <a:ext uri="{FF2B5EF4-FFF2-40B4-BE49-F238E27FC236}">
                <a16:creationId xmlns:a16="http://schemas.microsoft.com/office/drawing/2014/main" id="{CD13A0DF-1438-4DC5-9CF7-3CEFA9A24F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14" name="Foliennummernplatzhalter 3">
            <a:extLst>
              <a:ext uri="{FF2B5EF4-FFF2-40B4-BE49-F238E27FC236}">
                <a16:creationId xmlns:a16="http://schemas.microsoft.com/office/drawing/2014/main" id="{011D6C0A-B00B-4C37-A330-8C599CFD4E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a:t>
            </a:fld>
            <a:endParaRPr lang="de-DE" dirty="0"/>
          </a:p>
        </p:txBody>
      </p:sp>
    </p:spTree>
    <p:extLst>
      <p:ext uri="{BB962C8B-B14F-4D97-AF65-F5344CB8AC3E}">
        <p14:creationId xmlns:p14="http://schemas.microsoft.com/office/powerpoint/2010/main" val="3064912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middl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2526512"/>
            <a:ext cx="10515600" cy="899795"/>
          </a:xfrm>
          <a:prstGeom prst="rect">
            <a:avLst/>
          </a:prstGeom>
        </p:spPr>
        <p:txBody>
          <a:bodyPr>
            <a:noAutofit/>
          </a:bodyPr>
          <a:lstStyle>
            <a:lvl1pPr algn="ctr">
              <a:defRPr sz="6000" b="1">
                <a:solidFill>
                  <a:srgbClr val="005481"/>
                </a:solidFill>
                <a:latin typeface="Overpass" panose="020B0503020203020203" pitchFamily="34" charset="0"/>
                <a:ea typeface="Exo 2 SemiBold" pitchFamily="2" charset="0"/>
              </a:defRPr>
            </a:lvl1pPr>
          </a:lstStyle>
          <a:p>
            <a:r>
              <a:rPr lang="es-ES" dirty="0"/>
              <a:t>Titel</a:t>
            </a:r>
            <a:endParaRPr lang="en-GB" dirty="0"/>
          </a:p>
        </p:txBody>
      </p:sp>
      <p:sp>
        <p:nvSpPr>
          <p:cNvPr id="7" name="Datumsplatzhalter 1">
            <a:extLst>
              <a:ext uri="{FF2B5EF4-FFF2-40B4-BE49-F238E27FC236}">
                <a16:creationId xmlns:a16="http://schemas.microsoft.com/office/drawing/2014/main" id="{7AFEDBCA-940A-44C2-957E-58D1EA4935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8" name="Fußzeilenplatzhalter 2">
            <a:extLst>
              <a:ext uri="{FF2B5EF4-FFF2-40B4-BE49-F238E27FC236}">
                <a16:creationId xmlns:a16="http://schemas.microsoft.com/office/drawing/2014/main" id="{B4EC021C-5EB1-4010-BFCE-3FD8273746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9" name="Foliennummernplatzhalter 3">
            <a:extLst>
              <a:ext uri="{FF2B5EF4-FFF2-40B4-BE49-F238E27FC236}">
                <a16:creationId xmlns:a16="http://schemas.microsoft.com/office/drawing/2014/main" id="{20BCEDB4-EA28-444B-8276-7A0BD9058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a:t>
            </a:fld>
            <a:endParaRPr lang="de-DE" dirty="0"/>
          </a:p>
        </p:txBody>
      </p:sp>
    </p:spTree>
    <p:extLst>
      <p:ext uri="{BB962C8B-B14F-4D97-AF65-F5344CB8AC3E}">
        <p14:creationId xmlns:p14="http://schemas.microsoft.com/office/powerpoint/2010/main" val="3613022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left">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972667"/>
            <a:ext cx="10515600" cy="899795"/>
          </a:xfrm>
          <a:prstGeom prst="rect">
            <a:avLst/>
          </a:prstGeom>
        </p:spPr>
        <p:txBody>
          <a:bodyPr>
            <a:no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Titel</a:t>
            </a:r>
            <a:endParaRPr lang="en-GB" dirty="0"/>
          </a:p>
        </p:txBody>
      </p:sp>
      <p:sp>
        <p:nvSpPr>
          <p:cNvPr id="7" name="Datumsplatzhalter 1">
            <a:extLst>
              <a:ext uri="{FF2B5EF4-FFF2-40B4-BE49-F238E27FC236}">
                <a16:creationId xmlns:a16="http://schemas.microsoft.com/office/drawing/2014/main" id="{71F17AD8-70D8-42E4-8849-4FDA9122E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8" name="Fußzeilenplatzhalter 2">
            <a:extLst>
              <a:ext uri="{FF2B5EF4-FFF2-40B4-BE49-F238E27FC236}">
                <a16:creationId xmlns:a16="http://schemas.microsoft.com/office/drawing/2014/main" id="{112A1DB8-1119-48CE-9666-E633F958F1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9" name="Foliennummernplatzhalter 3">
            <a:extLst>
              <a:ext uri="{FF2B5EF4-FFF2-40B4-BE49-F238E27FC236}">
                <a16:creationId xmlns:a16="http://schemas.microsoft.com/office/drawing/2014/main" id="{23547BCB-F75B-4539-A834-A0CEBFA9CE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a:t>
            </a:fld>
            <a:endParaRPr lang="de-DE" dirty="0"/>
          </a:p>
        </p:txBody>
      </p:sp>
    </p:spTree>
    <p:extLst>
      <p:ext uri="{BB962C8B-B14F-4D97-AF65-F5344CB8AC3E}">
        <p14:creationId xmlns:p14="http://schemas.microsoft.com/office/powerpoint/2010/main" val="2060285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972667"/>
            <a:ext cx="10515600" cy="899795"/>
          </a:xfrm>
          <a:prstGeom prst="rect">
            <a:avLst/>
          </a:prstGeom>
        </p:spPr>
        <p:txBody>
          <a:bodyPr>
            <a:no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Titel</a:t>
            </a:r>
            <a:endParaRPr lang="en-GB" dirty="0"/>
          </a:p>
        </p:txBody>
      </p:sp>
      <p:sp>
        <p:nvSpPr>
          <p:cNvPr id="8" name="Datumsplatzhalter 1">
            <a:extLst>
              <a:ext uri="{FF2B5EF4-FFF2-40B4-BE49-F238E27FC236}">
                <a16:creationId xmlns:a16="http://schemas.microsoft.com/office/drawing/2014/main" id="{842343B5-C2E6-4A69-A513-D518CDB8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9" name="Fußzeilenplatzhalter 2">
            <a:extLst>
              <a:ext uri="{FF2B5EF4-FFF2-40B4-BE49-F238E27FC236}">
                <a16:creationId xmlns:a16="http://schemas.microsoft.com/office/drawing/2014/main" id="{D0A82E0A-78F0-441F-A88B-9497581E17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10" name="Foliennummernplatzhalter 3">
            <a:extLst>
              <a:ext uri="{FF2B5EF4-FFF2-40B4-BE49-F238E27FC236}">
                <a16:creationId xmlns:a16="http://schemas.microsoft.com/office/drawing/2014/main" id="{79215108-6E43-4781-8305-7B12C46D6E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a:t>
            </a:fld>
            <a:endParaRPr lang="de-DE" dirty="0"/>
          </a:p>
        </p:txBody>
      </p:sp>
      <p:graphicFrame>
        <p:nvGraphicFramePr>
          <p:cNvPr id="11" name="Tabelle 10">
            <a:extLst>
              <a:ext uri="{FF2B5EF4-FFF2-40B4-BE49-F238E27FC236}">
                <a16:creationId xmlns:a16="http://schemas.microsoft.com/office/drawing/2014/main" id="{74736945-82EB-40D4-8A4C-600B52C8BA22}"/>
              </a:ext>
            </a:extLst>
          </p:cNvPr>
          <p:cNvGraphicFramePr>
            <a:graphicFrameLocks noGrp="1"/>
          </p:cNvGraphicFramePr>
          <p:nvPr userDrawn="1">
            <p:extLst/>
          </p:nvPr>
        </p:nvGraphicFramePr>
        <p:xfrm>
          <a:off x="838200" y="2085232"/>
          <a:ext cx="10515600" cy="3203576"/>
        </p:xfrm>
        <a:graphic>
          <a:graphicData uri="http://schemas.openxmlformats.org/drawingml/2006/table">
            <a:tbl>
              <a:tblPr firstRow="1" bandRow="1">
                <a:tableStyleId>{5C22544A-7EE6-4342-B048-85BDC9FD1C3A}</a:tableStyleId>
              </a:tblPr>
              <a:tblGrid>
                <a:gridCol w="2550872">
                  <a:extLst>
                    <a:ext uri="{9D8B030D-6E8A-4147-A177-3AD203B41FA5}">
                      <a16:colId xmlns:a16="http://schemas.microsoft.com/office/drawing/2014/main" val="3418281596"/>
                    </a:ext>
                  </a:extLst>
                </a:gridCol>
                <a:gridCol w="2712762">
                  <a:extLst>
                    <a:ext uri="{9D8B030D-6E8A-4147-A177-3AD203B41FA5}">
                      <a16:colId xmlns:a16="http://schemas.microsoft.com/office/drawing/2014/main" val="3906318097"/>
                    </a:ext>
                  </a:extLst>
                </a:gridCol>
                <a:gridCol w="2520244">
                  <a:extLst>
                    <a:ext uri="{9D8B030D-6E8A-4147-A177-3AD203B41FA5}">
                      <a16:colId xmlns:a16="http://schemas.microsoft.com/office/drawing/2014/main" val="21420661"/>
                    </a:ext>
                  </a:extLst>
                </a:gridCol>
                <a:gridCol w="2731722">
                  <a:extLst>
                    <a:ext uri="{9D8B030D-6E8A-4147-A177-3AD203B41FA5}">
                      <a16:colId xmlns:a16="http://schemas.microsoft.com/office/drawing/2014/main" val="1638877847"/>
                    </a:ext>
                  </a:extLst>
                </a:gridCol>
              </a:tblGrid>
              <a:tr h="491906">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extLst>
                  <a:ext uri="{0D108BD9-81ED-4DB2-BD59-A6C34878D82A}">
                    <a16:rowId xmlns:a16="http://schemas.microsoft.com/office/drawing/2014/main" val="2551900930"/>
                  </a:ext>
                </a:extLst>
              </a:tr>
              <a:tr h="851338">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40930154"/>
                  </a:ext>
                </a:extLst>
              </a:tr>
              <a:tr h="504497">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432608573"/>
                  </a:ext>
                </a:extLst>
              </a:tr>
              <a:tr h="851338">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654829085"/>
                  </a:ext>
                </a:extLst>
              </a:tr>
              <a:tr h="504497">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661741423"/>
                  </a:ext>
                </a:extLst>
              </a:tr>
            </a:tbl>
          </a:graphicData>
        </a:graphic>
      </p:graphicFrame>
    </p:spTree>
    <p:extLst>
      <p:ext uri="{BB962C8B-B14F-4D97-AF65-F5344CB8AC3E}">
        <p14:creationId xmlns:p14="http://schemas.microsoft.com/office/powerpoint/2010/main" val="237328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E981EB8E-6A57-46EE-AF4F-C11EFD534EEB}"/>
              </a:ext>
            </a:extLst>
          </p:cNvPr>
          <p:cNvGraphicFramePr>
            <a:graphicFrameLocks noGrp="1"/>
          </p:cNvGraphicFramePr>
          <p:nvPr userDrawn="1">
            <p:extLst/>
          </p:nvPr>
        </p:nvGraphicFramePr>
        <p:xfrm>
          <a:off x="1359776" y="1667981"/>
          <a:ext cx="9472448" cy="3203576"/>
        </p:xfrm>
        <a:graphic>
          <a:graphicData uri="http://schemas.openxmlformats.org/drawingml/2006/table">
            <a:tbl>
              <a:tblPr firstRow="1" bandRow="1">
                <a:tableStyleId>{5C22544A-7EE6-4342-B048-85BDC9FD1C3A}</a:tableStyleId>
              </a:tblPr>
              <a:tblGrid>
                <a:gridCol w="2297824">
                  <a:extLst>
                    <a:ext uri="{9D8B030D-6E8A-4147-A177-3AD203B41FA5}">
                      <a16:colId xmlns:a16="http://schemas.microsoft.com/office/drawing/2014/main" val="3418281596"/>
                    </a:ext>
                  </a:extLst>
                </a:gridCol>
                <a:gridCol w="2443655">
                  <a:extLst>
                    <a:ext uri="{9D8B030D-6E8A-4147-A177-3AD203B41FA5}">
                      <a16:colId xmlns:a16="http://schemas.microsoft.com/office/drawing/2014/main" val="3906318097"/>
                    </a:ext>
                  </a:extLst>
                </a:gridCol>
                <a:gridCol w="2270235">
                  <a:extLst>
                    <a:ext uri="{9D8B030D-6E8A-4147-A177-3AD203B41FA5}">
                      <a16:colId xmlns:a16="http://schemas.microsoft.com/office/drawing/2014/main" val="21420661"/>
                    </a:ext>
                  </a:extLst>
                </a:gridCol>
                <a:gridCol w="2460734">
                  <a:extLst>
                    <a:ext uri="{9D8B030D-6E8A-4147-A177-3AD203B41FA5}">
                      <a16:colId xmlns:a16="http://schemas.microsoft.com/office/drawing/2014/main" val="1638877847"/>
                    </a:ext>
                  </a:extLst>
                </a:gridCol>
              </a:tblGrid>
              <a:tr h="491906">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extLst>
                  <a:ext uri="{0D108BD9-81ED-4DB2-BD59-A6C34878D82A}">
                    <a16:rowId xmlns:a16="http://schemas.microsoft.com/office/drawing/2014/main" val="2551900930"/>
                  </a:ext>
                </a:extLst>
              </a:tr>
              <a:tr h="851338">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40930154"/>
                  </a:ext>
                </a:extLst>
              </a:tr>
              <a:tr h="504497">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432608573"/>
                  </a:ext>
                </a:extLst>
              </a:tr>
              <a:tr h="851338">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654829085"/>
                  </a:ext>
                </a:extLst>
              </a:tr>
              <a:tr h="504497">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661741423"/>
                  </a:ext>
                </a:extLst>
              </a:tr>
            </a:tbl>
          </a:graphicData>
        </a:graphic>
      </p:graphicFrame>
      <p:sp>
        <p:nvSpPr>
          <p:cNvPr id="7" name="Datumsplatzhalter 1">
            <a:extLst>
              <a:ext uri="{FF2B5EF4-FFF2-40B4-BE49-F238E27FC236}">
                <a16:creationId xmlns:a16="http://schemas.microsoft.com/office/drawing/2014/main" id="{201B8D9E-E402-4BE7-97E7-51ABF99DE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9" name="Fußzeilenplatzhalter 2">
            <a:extLst>
              <a:ext uri="{FF2B5EF4-FFF2-40B4-BE49-F238E27FC236}">
                <a16:creationId xmlns:a16="http://schemas.microsoft.com/office/drawing/2014/main" id="{519A94D2-56DF-43C7-AE03-1632537F8C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10" name="Foliennummernplatzhalter 3">
            <a:extLst>
              <a:ext uri="{FF2B5EF4-FFF2-40B4-BE49-F238E27FC236}">
                <a16:creationId xmlns:a16="http://schemas.microsoft.com/office/drawing/2014/main" id="{B04BF395-E2D1-4EFE-B557-DAF777A2E2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a:t>
            </a:fld>
            <a:endParaRPr lang="de-DE" dirty="0"/>
          </a:p>
        </p:txBody>
      </p:sp>
    </p:spTree>
    <p:extLst>
      <p:ext uri="{BB962C8B-B14F-4D97-AF65-F5344CB8AC3E}">
        <p14:creationId xmlns:p14="http://schemas.microsoft.com/office/powerpoint/2010/main" val="432554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Datumsplatzhalter 1">
            <a:extLst>
              <a:ext uri="{FF2B5EF4-FFF2-40B4-BE49-F238E27FC236}">
                <a16:creationId xmlns:a16="http://schemas.microsoft.com/office/drawing/2014/main" id="{571EC163-7B59-48E2-B54F-8312700617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8" name="Fußzeilenplatzhalter 2">
            <a:extLst>
              <a:ext uri="{FF2B5EF4-FFF2-40B4-BE49-F238E27FC236}">
                <a16:creationId xmlns:a16="http://schemas.microsoft.com/office/drawing/2014/main" id="{EB9B3F7D-51AF-4C79-BC0E-884D5CE40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9" name="Foliennummernplatzhalter 3">
            <a:extLst>
              <a:ext uri="{FF2B5EF4-FFF2-40B4-BE49-F238E27FC236}">
                <a16:creationId xmlns:a16="http://schemas.microsoft.com/office/drawing/2014/main" id="{26CB37A3-C64D-4D11-9394-E8DD1A7B3B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a:t>
            </a:fld>
            <a:endParaRPr lang="de-DE" dirty="0"/>
          </a:p>
        </p:txBody>
      </p:sp>
    </p:spTree>
    <p:extLst>
      <p:ext uri="{BB962C8B-B14F-4D97-AF65-F5344CB8AC3E}">
        <p14:creationId xmlns:p14="http://schemas.microsoft.com/office/powerpoint/2010/main" val="1372289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E571158-7676-49FE-9CCE-00E6755171DB}"/>
              </a:ext>
            </a:extLst>
          </p:cNvPr>
          <p:cNvSpPr txBox="1"/>
          <p:nvPr userDrawn="1"/>
        </p:nvSpPr>
        <p:spPr>
          <a:xfrm>
            <a:off x="1372508" y="1637657"/>
            <a:ext cx="9446983" cy="3139321"/>
          </a:xfrm>
          <a:prstGeom prst="rect">
            <a:avLst/>
          </a:prstGeom>
          <a:noFill/>
        </p:spPr>
        <p:txBody>
          <a:bodyPr wrap="square" rtlCol="0">
            <a:spAutoFit/>
          </a:bodyPr>
          <a:lstStyle/>
          <a:p>
            <a:pPr algn="just"/>
            <a:r>
              <a:rPr lang="de-DE" sz="1800" i="1" u="none" kern="1200" dirty="0">
                <a:solidFill>
                  <a:schemeClr val="tx1"/>
                </a:solidFill>
                <a:effectLst/>
                <a:latin typeface="+mn-lt"/>
                <a:ea typeface="+mn-ea"/>
                <a:cs typeface="+mn-cs"/>
              </a:rPr>
              <a:t>SIDE wurde im Rahmen des EuroCC2-Projekts mit Mitteln des Bundesministeriums für Forschung, Technologie und Raumfahrt unter dem Förderkennzeichen 16HPC096K gefördert. Die Verantwortung für den Inhalt dieser Veröffentlichung liegt bei der Autorin/beim Autor.</a:t>
            </a:r>
            <a:r>
              <a:rPr lang="de-DE" sz="1800" u="none" kern="1200" dirty="0">
                <a:solidFill>
                  <a:schemeClr val="tx1"/>
                </a:solidFill>
                <a:effectLst/>
                <a:latin typeface="+mn-lt"/>
                <a:ea typeface="+mn-ea"/>
                <a:cs typeface="+mn-cs"/>
              </a:rPr>
              <a:t> </a:t>
            </a:r>
          </a:p>
          <a:p>
            <a:pPr algn="just"/>
            <a:endParaRPr lang="de-DE" sz="1800" kern="1200" dirty="0">
              <a:solidFill>
                <a:schemeClr val="tx1"/>
              </a:solidFill>
              <a:effectLst/>
              <a:latin typeface="+mn-lt"/>
              <a:ea typeface="+mn-ea"/>
              <a:cs typeface="+mn-cs"/>
            </a:endParaRPr>
          </a:p>
          <a:p>
            <a:pPr algn="just"/>
            <a:r>
              <a:rPr lang="de-DE" sz="1800" i="1" kern="1200" dirty="0">
                <a:solidFill>
                  <a:schemeClr val="tx1"/>
                </a:solidFill>
                <a:effectLst/>
                <a:latin typeface="+mn-lt"/>
                <a:ea typeface="+mn-ea"/>
                <a:cs typeface="+mn-cs"/>
              </a:rPr>
              <a:t>EuroCC2 wurde vom Gemeinsamen Unternehmen für europäisches Hochleistungsrechnen (</a:t>
            </a:r>
            <a:r>
              <a:rPr lang="de-DE" sz="1800" i="1" kern="1200" dirty="0" err="1">
                <a:solidFill>
                  <a:schemeClr val="tx1"/>
                </a:solidFill>
                <a:effectLst/>
                <a:latin typeface="+mn-lt"/>
                <a:ea typeface="+mn-ea"/>
                <a:cs typeface="+mn-cs"/>
              </a:rPr>
              <a:t>EuroHPC</a:t>
            </a:r>
            <a:r>
              <a:rPr lang="de-DE" sz="1800" i="1" kern="1200" dirty="0">
                <a:solidFill>
                  <a:schemeClr val="tx1"/>
                </a:solidFill>
                <a:effectLst/>
                <a:latin typeface="+mn-lt"/>
                <a:ea typeface="+mn-ea"/>
                <a:cs typeface="+mn-cs"/>
              </a:rPr>
              <a:t> JU) unter dem Förderkennzeichen 101101903 gefördert. </a:t>
            </a:r>
            <a:r>
              <a:rPr lang="de-DE" sz="1800" i="1" kern="1200" dirty="0" err="1">
                <a:solidFill>
                  <a:schemeClr val="tx1"/>
                </a:solidFill>
                <a:effectLst/>
                <a:latin typeface="+mn-lt"/>
                <a:ea typeface="+mn-ea"/>
                <a:cs typeface="+mn-cs"/>
              </a:rPr>
              <a:t>EuroHPC</a:t>
            </a:r>
            <a:r>
              <a:rPr lang="de-DE" sz="1800" i="1" kern="1200" dirty="0">
                <a:solidFill>
                  <a:schemeClr val="tx1"/>
                </a:solidFill>
                <a:effectLst/>
                <a:latin typeface="+mn-lt"/>
                <a:ea typeface="+mn-ea"/>
                <a:cs typeface="+mn-cs"/>
              </a:rPr>
              <a:t> JU wird vom Programm "Digital Europe" der Europäischen Union  sowie von Deutschland, Bulgarien, Österreich, Kroatien, Zypern, der Tschechischen Republik, Dänemark, Estland, Finnland, Griechenland, Ungarn, Irland, Italien, Litauen, Lettland, Polen, Portugal, Rumänien, Slowenien, Spanien, Schweden, Frankreich, den Niederlanden, Belgien, Luxemburg, der Slowakei, Norwegen, der Türkei, der Republik </a:t>
            </a:r>
            <a:r>
              <a:rPr lang="de-DE" sz="1800" i="1" kern="1200" dirty="0" err="1">
                <a:solidFill>
                  <a:schemeClr val="tx1"/>
                </a:solidFill>
                <a:effectLst/>
                <a:latin typeface="+mn-lt"/>
                <a:ea typeface="+mn-ea"/>
                <a:cs typeface="+mn-cs"/>
              </a:rPr>
              <a:t>Nordmazedonien</a:t>
            </a:r>
            <a:r>
              <a:rPr lang="de-DE" sz="1800" i="1" kern="1200" dirty="0">
                <a:solidFill>
                  <a:schemeClr val="tx1"/>
                </a:solidFill>
                <a:effectLst/>
                <a:latin typeface="+mn-lt"/>
                <a:ea typeface="+mn-ea"/>
                <a:cs typeface="+mn-cs"/>
              </a:rPr>
              <a:t>, Island, Montenegro und Serbien unterstützt.</a:t>
            </a:r>
          </a:p>
        </p:txBody>
      </p:sp>
      <p:pic>
        <p:nvPicPr>
          <p:cNvPr id="5" name="Grafik 4">
            <a:extLst>
              <a:ext uri="{FF2B5EF4-FFF2-40B4-BE49-F238E27FC236}">
                <a16:creationId xmlns:a16="http://schemas.microsoft.com/office/drawing/2014/main" id="{68878C9E-5B8A-4BC9-BED4-A277E8DDAA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7102" y="5027792"/>
            <a:ext cx="5324960" cy="1117151"/>
          </a:xfrm>
          <a:prstGeom prst="rect">
            <a:avLst/>
          </a:prstGeom>
        </p:spPr>
      </p:pic>
      <p:pic>
        <p:nvPicPr>
          <p:cNvPr id="7" name="Grafik 6">
            <a:extLst>
              <a:ext uri="{FF2B5EF4-FFF2-40B4-BE49-F238E27FC236}">
                <a16:creationId xmlns:a16="http://schemas.microsoft.com/office/drawing/2014/main" id="{9CFCDFE2-50A2-4B29-921D-BA65BDA720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8362" y="4668402"/>
            <a:ext cx="3671864" cy="1835932"/>
          </a:xfrm>
          <a:prstGeom prst="rect">
            <a:avLst/>
          </a:prstGeom>
        </p:spPr>
      </p:pic>
    </p:spTree>
    <p:extLst>
      <p:ext uri="{BB962C8B-B14F-4D97-AF65-F5344CB8AC3E}">
        <p14:creationId xmlns:p14="http://schemas.microsoft.com/office/powerpoint/2010/main" val="218662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object and titl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972667"/>
            <a:ext cx="10515600" cy="899795"/>
          </a:xfrm>
          <a:prstGeom prst="rect">
            <a:avLst/>
          </a:prstGeom>
        </p:spPr>
        <p:txBody>
          <a:bodyPr>
            <a:no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Title</a:t>
            </a:r>
            <a:endParaRPr lang="en-GB" dirty="0"/>
          </a:p>
        </p:txBody>
      </p:sp>
      <p:sp>
        <p:nvSpPr>
          <p:cNvPr id="3" name="Marcador de contenido 2"/>
          <p:cNvSpPr>
            <a:spLocks noGrp="1"/>
          </p:cNvSpPr>
          <p:nvPr>
            <p:ph idx="1" hasCustomPrompt="1"/>
          </p:nvPr>
        </p:nvSpPr>
        <p:spPr>
          <a:xfrm>
            <a:off x="838200" y="1872462"/>
            <a:ext cx="10515600" cy="4213028"/>
          </a:xfrm>
          <a:prstGeom prst="rect">
            <a:avLst/>
          </a:prstGeom>
        </p:spPr>
        <p:txBody>
          <a:bodyPr>
            <a:normAutofit/>
          </a:bodyPr>
          <a:lstStyle>
            <a:lvl1pPr algn="l">
              <a:defRPr sz="2800">
                <a:solidFill>
                  <a:srgbClr val="111518"/>
                </a:solidFill>
                <a:latin typeface="Overpass"/>
              </a:defRPr>
            </a:lvl1pPr>
            <a:lvl2pPr algn="l">
              <a:defRPr sz="2400">
                <a:solidFill>
                  <a:srgbClr val="111518"/>
                </a:solidFill>
                <a:latin typeface="Overpass"/>
              </a:defRPr>
            </a:lvl2pPr>
            <a:lvl3pPr algn="l">
              <a:defRPr sz="2000">
                <a:solidFill>
                  <a:srgbClr val="111518"/>
                </a:solidFill>
                <a:latin typeface="Overpass"/>
              </a:defRPr>
            </a:lvl3pPr>
            <a:lvl4pPr algn="l">
              <a:defRPr sz="1800">
                <a:solidFill>
                  <a:srgbClr val="111518"/>
                </a:solidFill>
                <a:latin typeface="Overpass"/>
              </a:defRPr>
            </a:lvl4pPr>
            <a:lvl5pPr algn="l">
              <a:defRPr sz="1800">
                <a:solidFill>
                  <a:srgbClr val="111518"/>
                </a:solidFill>
                <a:latin typeface="Overpass"/>
              </a:defRPr>
            </a:lvl5pPr>
          </a:lstStyle>
          <a:p>
            <a:pPr lvl="0"/>
            <a:r>
              <a:rPr lang="de-DE" noProof="0" dirty="0" err="1"/>
              <a:t>Editar</a:t>
            </a:r>
            <a:r>
              <a:rPr lang="de-DE" noProof="0" dirty="0"/>
              <a:t> </a:t>
            </a:r>
            <a:r>
              <a:rPr lang="de-DE" noProof="0" dirty="0" err="1"/>
              <a:t>el</a:t>
            </a:r>
            <a:r>
              <a:rPr lang="de-DE" noProof="0" dirty="0"/>
              <a:t> </a:t>
            </a:r>
            <a:r>
              <a:rPr lang="de-DE" noProof="0" dirty="0" err="1"/>
              <a:t>estilo</a:t>
            </a:r>
            <a:r>
              <a:rPr lang="de-DE" noProof="0" dirty="0"/>
              <a:t> de </a:t>
            </a:r>
            <a:r>
              <a:rPr lang="de-DE" noProof="0" dirty="0" err="1"/>
              <a:t>texto</a:t>
            </a:r>
            <a:r>
              <a:rPr lang="de-DE" noProof="0" dirty="0"/>
              <a:t> del </a:t>
            </a:r>
            <a:r>
              <a:rPr lang="de-DE" noProof="0" dirty="0" err="1"/>
              <a:t>patrón</a:t>
            </a:r>
            <a:endParaRPr lang="de-DE" noProof="0" dirty="0"/>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8" name="Datumsplatzhalter 1">
            <a:extLst>
              <a:ext uri="{FF2B5EF4-FFF2-40B4-BE49-F238E27FC236}">
                <a16:creationId xmlns:a16="http://schemas.microsoft.com/office/drawing/2014/main" id="{90CC404D-AAA5-408E-97C7-F8E0111576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9" name="Fußzeilenplatzhalter 2">
            <a:extLst>
              <a:ext uri="{FF2B5EF4-FFF2-40B4-BE49-F238E27FC236}">
                <a16:creationId xmlns:a16="http://schemas.microsoft.com/office/drawing/2014/main" id="{F33D8F73-6C27-46BF-AB59-FC38E7A87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10" name="Foliennummernplatzhalter 3">
            <a:extLst>
              <a:ext uri="{FF2B5EF4-FFF2-40B4-BE49-F238E27FC236}">
                <a16:creationId xmlns:a16="http://schemas.microsoft.com/office/drawing/2014/main" id="{FAF742B4-E85F-42D9-A44B-29C919DDE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a:t>
            </a:fld>
            <a:endParaRPr lang="de-DE" dirty="0"/>
          </a:p>
        </p:txBody>
      </p:sp>
    </p:spTree>
    <p:extLst>
      <p:ext uri="{BB962C8B-B14F-4D97-AF65-F5344CB8AC3E}">
        <p14:creationId xmlns:p14="http://schemas.microsoft.com/office/powerpoint/2010/main" val="2356568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objects and text">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972667"/>
            <a:ext cx="10515600" cy="899795"/>
          </a:xfrm>
          <a:prstGeom prst="rect">
            <a:avLst/>
          </a:prstGeom>
        </p:spPr>
        <p:txBody>
          <a:bodyPr>
            <a:no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Title</a:t>
            </a:r>
            <a:endParaRPr lang="en-GB" dirty="0"/>
          </a:p>
        </p:txBody>
      </p:sp>
      <p:sp>
        <p:nvSpPr>
          <p:cNvPr id="7" name="Marcador de contenido 2">
            <a:extLst>
              <a:ext uri="{FF2B5EF4-FFF2-40B4-BE49-F238E27FC236}">
                <a16:creationId xmlns:a16="http://schemas.microsoft.com/office/drawing/2014/main" id="{EF67AEF2-2970-4A40-8B51-D48EC317E6CA}"/>
              </a:ext>
            </a:extLst>
          </p:cNvPr>
          <p:cNvSpPr>
            <a:spLocks noGrp="1"/>
          </p:cNvSpPr>
          <p:nvPr>
            <p:ph sz="half" idx="15"/>
          </p:nvPr>
        </p:nvSpPr>
        <p:spPr>
          <a:xfrm>
            <a:off x="838200" y="1872463"/>
            <a:ext cx="5257800" cy="4125388"/>
          </a:xfrm>
          <a:prstGeom prst="rect">
            <a:avLst/>
          </a:prstGeom>
        </p:spPr>
        <p:txBody>
          <a:bodyPr/>
          <a:lstStyle>
            <a:lvl1pPr>
              <a:defRPr>
                <a:solidFill>
                  <a:srgbClr val="111518"/>
                </a:solidFill>
                <a:latin typeface="Overpass"/>
              </a:defRPr>
            </a:lvl1pPr>
            <a:lvl2pPr>
              <a:defRPr>
                <a:solidFill>
                  <a:srgbClr val="111518"/>
                </a:solidFill>
                <a:latin typeface="Overpass"/>
              </a:defRPr>
            </a:lvl2pPr>
            <a:lvl3pPr>
              <a:defRPr>
                <a:solidFill>
                  <a:srgbClr val="111518"/>
                </a:solidFill>
                <a:latin typeface="Overpass"/>
              </a:defRPr>
            </a:lvl3pPr>
            <a:lvl4pPr>
              <a:defRPr>
                <a:solidFill>
                  <a:srgbClr val="111518"/>
                </a:solidFill>
                <a:latin typeface="Overpass"/>
              </a:defRPr>
            </a:lvl4pPr>
            <a:lvl5pPr>
              <a:defRPr>
                <a:solidFill>
                  <a:srgbClr val="111518"/>
                </a:solidFill>
                <a:latin typeface="Overpass"/>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8" name="Marcador de contenido 2">
            <a:extLst>
              <a:ext uri="{FF2B5EF4-FFF2-40B4-BE49-F238E27FC236}">
                <a16:creationId xmlns:a16="http://schemas.microsoft.com/office/drawing/2014/main" id="{FA5B1574-C46B-4337-80AB-A70A92D0872F}"/>
              </a:ext>
            </a:extLst>
          </p:cNvPr>
          <p:cNvSpPr>
            <a:spLocks noGrp="1"/>
          </p:cNvSpPr>
          <p:nvPr>
            <p:ph sz="half" idx="16"/>
          </p:nvPr>
        </p:nvSpPr>
        <p:spPr>
          <a:xfrm>
            <a:off x="6096000" y="1872462"/>
            <a:ext cx="5257800" cy="4125388"/>
          </a:xfrm>
          <a:prstGeom prst="rect">
            <a:avLst/>
          </a:prstGeom>
        </p:spPr>
        <p:txBody>
          <a:bodyPr/>
          <a:lstStyle>
            <a:lvl1pPr>
              <a:defRPr>
                <a:solidFill>
                  <a:srgbClr val="111518"/>
                </a:solidFill>
                <a:latin typeface="Overpass"/>
              </a:defRPr>
            </a:lvl1pPr>
            <a:lvl2pPr>
              <a:defRPr>
                <a:solidFill>
                  <a:srgbClr val="111518"/>
                </a:solidFill>
                <a:latin typeface="Overpass"/>
              </a:defRPr>
            </a:lvl2pPr>
            <a:lvl3pPr>
              <a:defRPr>
                <a:solidFill>
                  <a:srgbClr val="111518"/>
                </a:solidFill>
                <a:latin typeface="Overpass"/>
              </a:defRPr>
            </a:lvl3pPr>
            <a:lvl4pPr>
              <a:defRPr>
                <a:solidFill>
                  <a:srgbClr val="111518"/>
                </a:solidFill>
                <a:latin typeface="Overpass"/>
              </a:defRPr>
            </a:lvl4pPr>
            <a:lvl5pPr>
              <a:defRPr>
                <a:solidFill>
                  <a:srgbClr val="111518"/>
                </a:solidFill>
                <a:latin typeface="Overpass"/>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12" name="Datumsplatzhalter 1">
            <a:extLst>
              <a:ext uri="{FF2B5EF4-FFF2-40B4-BE49-F238E27FC236}">
                <a16:creationId xmlns:a16="http://schemas.microsoft.com/office/drawing/2014/main" id="{DFE136FB-A545-4958-A2D5-018377E572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13" name="Fußzeilenplatzhalter 2">
            <a:extLst>
              <a:ext uri="{FF2B5EF4-FFF2-40B4-BE49-F238E27FC236}">
                <a16:creationId xmlns:a16="http://schemas.microsoft.com/office/drawing/2014/main" id="{CD13A0DF-1438-4DC5-9CF7-3CEFA9A24F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14" name="Foliennummernplatzhalter 3">
            <a:extLst>
              <a:ext uri="{FF2B5EF4-FFF2-40B4-BE49-F238E27FC236}">
                <a16:creationId xmlns:a16="http://schemas.microsoft.com/office/drawing/2014/main" id="{011D6C0A-B00B-4C37-A330-8C599CFD4E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a:t>
            </a:fld>
            <a:endParaRPr lang="de-DE" dirty="0"/>
          </a:p>
        </p:txBody>
      </p:sp>
    </p:spTree>
    <p:extLst>
      <p:ext uri="{BB962C8B-B14F-4D97-AF65-F5344CB8AC3E}">
        <p14:creationId xmlns:p14="http://schemas.microsoft.com/office/powerpoint/2010/main" val="377926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middl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2526512"/>
            <a:ext cx="10515600" cy="899795"/>
          </a:xfrm>
          <a:prstGeom prst="rect">
            <a:avLst/>
          </a:prstGeom>
        </p:spPr>
        <p:txBody>
          <a:bodyPr>
            <a:noAutofit/>
          </a:bodyPr>
          <a:lstStyle>
            <a:lvl1pPr algn="ctr">
              <a:defRPr sz="6000" b="1">
                <a:solidFill>
                  <a:srgbClr val="005481"/>
                </a:solidFill>
                <a:latin typeface="Overpass" panose="020B0503020203020203" pitchFamily="34" charset="0"/>
                <a:ea typeface="Exo 2 SemiBold" pitchFamily="2" charset="0"/>
              </a:defRPr>
            </a:lvl1pPr>
          </a:lstStyle>
          <a:p>
            <a:r>
              <a:rPr lang="es-ES" dirty="0"/>
              <a:t>Title</a:t>
            </a:r>
            <a:endParaRPr lang="en-GB" dirty="0"/>
          </a:p>
        </p:txBody>
      </p:sp>
      <p:sp>
        <p:nvSpPr>
          <p:cNvPr id="7" name="Datumsplatzhalter 1">
            <a:extLst>
              <a:ext uri="{FF2B5EF4-FFF2-40B4-BE49-F238E27FC236}">
                <a16:creationId xmlns:a16="http://schemas.microsoft.com/office/drawing/2014/main" id="{7AFEDBCA-940A-44C2-957E-58D1EA4935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8" name="Fußzeilenplatzhalter 2">
            <a:extLst>
              <a:ext uri="{FF2B5EF4-FFF2-40B4-BE49-F238E27FC236}">
                <a16:creationId xmlns:a16="http://schemas.microsoft.com/office/drawing/2014/main" id="{B4EC021C-5EB1-4010-BFCE-3FD8273746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9" name="Foliennummernplatzhalter 3">
            <a:extLst>
              <a:ext uri="{FF2B5EF4-FFF2-40B4-BE49-F238E27FC236}">
                <a16:creationId xmlns:a16="http://schemas.microsoft.com/office/drawing/2014/main" id="{20BCEDB4-EA28-444B-8276-7A0BD9058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a:t>
            </a:fld>
            <a:endParaRPr lang="de-DE" dirty="0"/>
          </a:p>
        </p:txBody>
      </p:sp>
    </p:spTree>
    <p:extLst>
      <p:ext uri="{BB962C8B-B14F-4D97-AF65-F5344CB8AC3E}">
        <p14:creationId xmlns:p14="http://schemas.microsoft.com/office/powerpoint/2010/main" val="83565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eft">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972667"/>
            <a:ext cx="10515600" cy="899795"/>
          </a:xfrm>
          <a:prstGeom prst="rect">
            <a:avLst/>
          </a:prstGeom>
        </p:spPr>
        <p:txBody>
          <a:bodyPr>
            <a:no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Title</a:t>
            </a:r>
            <a:endParaRPr lang="en-GB" dirty="0"/>
          </a:p>
        </p:txBody>
      </p:sp>
      <p:sp>
        <p:nvSpPr>
          <p:cNvPr id="7" name="Datumsplatzhalter 1">
            <a:extLst>
              <a:ext uri="{FF2B5EF4-FFF2-40B4-BE49-F238E27FC236}">
                <a16:creationId xmlns:a16="http://schemas.microsoft.com/office/drawing/2014/main" id="{71F17AD8-70D8-42E4-8849-4FDA9122E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8" name="Fußzeilenplatzhalter 2">
            <a:extLst>
              <a:ext uri="{FF2B5EF4-FFF2-40B4-BE49-F238E27FC236}">
                <a16:creationId xmlns:a16="http://schemas.microsoft.com/office/drawing/2014/main" id="{112A1DB8-1119-48CE-9666-E633F958F1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9" name="Foliennummernplatzhalter 3">
            <a:extLst>
              <a:ext uri="{FF2B5EF4-FFF2-40B4-BE49-F238E27FC236}">
                <a16:creationId xmlns:a16="http://schemas.microsoft.com/office/drawing/2014/main" id="{23547BCB-F75B-4539-A834-A0CEBFA9CE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a:t>
            </a:fld>
            <a:endParaRPr lang="de-DE" dirty="0"/>
          </a:p>
        </p:txBody>
      </p:sp>
    </p:spTree>
    <p:extLst>
      <p:ext uri="{BB962C8B-B14F-4D97-AF65-F5344CB8AC3E}">
        <p14:creationId xmlns:p14="http://schemas.microsoft.com/office/powerpoint/2010/main" val="21981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972667"/>
            <a:ext cx="10515600" cy="899795"/>
          </a:xfrm>
          <a:prstGeom prst="rect">
            <a:avLst/>
          </a:prstGeom>
        </p:spPr>
        <p:txBody>
          <a:bodyPr>
            <a:no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Title</a:t>
            </a:r>
            <a:endParaRPr lang="en-GB" dirty="0"/>
          </a:p>
        </p:txBody>
      </p:sp>
      <p:sp>
        <p:nvSpPr>
          <p:cNvPr id="8" name="Datumsplatzhalter 1">
            <a:extLst>
              <a:ext uri="{FF2B5EF4-FFF2-40B4-BE49-F238E27FC236}">
                <a16:creationId xmlns:a16="http://schemas.microsoft.com/office/drawing/2014/main" id="{842343B5-C2E6-4A69-A513-D518CDB8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9" name="Fußzeilenplatzhalter 2">
            <a:extLst>
              <a:ext uri="{FF2B5EF4-FFF2-40B4-BE49-F238E27FC236}">
                <a16:creationId xmlns:a16="http://schemas.microsoft.com/office/drawing/2014/main" id="{D0A82E0A-78F0-441F-A88B-9497581E17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10" name="Foliennummernplatzhalter 3">
            <a:extLst>
              <a:ext uri="{FF2B5EF4-FFF2-40B4-BE49-F238E27FC236}">
                <a16:creationId xmlns:a16="http://schemas.microsoft.com/office/drawing/2014/main" id="{79215108-6E43-4781-8305-7B12C46D6E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a:t>
            </a:fld>
            <a:endParaRPr lang="de-DE" dirty="0"/>
          </a:p>
        </p:txBody>
      </p:sp>
      <p:graphicFrame>
        <p:nvGraphicFramePr>
          <p:cNvPr id="11" name="Tabelle 10">
            <a:extLst>
              <a:ext uri="{FF2B5EF4-FFF2-40B4-BE49-F238E27FC236}">
                <a16:creationId xmlns:a16="http://schemas.microsoft.com/office/drawing/2014/main" id="{74736945-82EB-40D4-8A4C-600B52C8BA22}"/>
              </a:ext>
            </a:extLst>
          </p:cNvPr>
          <p:cNvGraphicFramePr>
            <a:graphicFrameLocks noGrp="1"/>
          </p:cNvGraphicFramePr>
          <p:nvPr userDrawn="1">
            <p:extLst>
              <p:ext uri="{D42A27DB-BD31-4B8C-83A1-F6EECF244321}">
                <p14:modId xmlns:p14="http://schemas.microsoft.com/office/powerpoint/2010/main" val="851679312"/>
              </p:ext>
            </p:extLst>
          </p:nvPr>
        </p:nvGraphicFramePr>
        <p:xfrm>
          <a:off x="838200" y="2085232"/>
          <a:ext cx="10515600" cy="3203576"/>
        </p:xfrm>
        <a:graphic>
          <a:graphicData uri="http://schemas.openxmlformats.org/drawingml/2006/table">
            <a:tbl>
              <a:tblPr firstRow="1" bandRow="1">
                <a:tableStyleId>{5C22544A-7EE6-4342-B048-85BDC9FD1C3A}</a:tableStyleId>
              </a:tblPr>
              <a:tblGrid>
                <a:gridCol w="2550872">
                  <a:extLst>
                    <a:ext uri="{9D8B030D-6E8A-4147-A177-3AD203B41FA5}">
                      <a16:colId xmlns:a16="http://schemas.microsoft.com/office/drawing/2014/main" val="3418281596"/>
                    </a:ext>
                  </a:extLst>
                </a:gridCol>
                <a:gridCol w="2712762">
                  <a:extLst>
                    <a:ext uri="{9D8B030D-6E8A-4147-A177-3AD203B41FA5}">
                      <a16:colId xmlns:a16="http://schemas.microsoft.com/office/drawing/2014/main" val="3906318097"/>
                    </a:ext>
                  </a:extLst>
                </a:gridCol>
                <a:gridCol w="2520244">
                  <a:extLst>
                    <a:ext uri="{9D8B030D-6E8A-4147-A177-3AD203B41FA5}">
                      <a16:colId xmlns:a16="http://schemas.microsoft.com/office/drawing/2014/main" val="21420661"/>
                    </a:ext>
                  </a:extLst>
                </a:gridCol>
                <a:gridCol w="2731722">
                  <a:extLst>
                    <a:ext uri="{9D8B030D-6E8A-4147-A177-3AD203B41FA5}">
                      <a16:colId xmlns:a16="http://schemas.microsoft.com/office/drawing/2014/main" val="1638877847"/>
                    </a:ext>
                  </a:extLst>
                </a:gridCol>
              </a:tblGrid>
              <a:tr h="491906">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extLst>
                  <a:ext uri="{0D108BD9-81ED-4DB2-BD59-A6C34878D82A}">
                    <a16:rowId xmlns:a16="http://schemas.microsoft.com/office/drawing/2014/main" val="2551900930"/>
                  </a:ext>
                </a:extLst>
              </a:tr>
              <a:tr h="851338">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40930154"/>
                  </a:ext>
                </a:extLst>
              </a:tr>
              <a:tr h="504497">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432608573"/>
                  </a:ext>
                </a:extLst>
              </a:tr>
              <a:tr h="851338">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654829085"/>
                  </a:ext>
                </a:extLst>
              </a:tr>
              <a:tr h="504497">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661741423"/>
                  </a:ext>
                </a:extLst>
              </a:tr>
            </a:tbl>
          </a:graphicData>
        </a:graphic>
      </p:graphicFrame>
    </p:spTree>
    <p:extLst>
      <p:ext uri="{BB962C8B-B14F-4D97-AF65-F5344CB8AC3E}">
        <p14:creationId xmlns:p14="http://schemas.microsoft.com/office/powerpoint/2010/main" val="399377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E981EB8E-6A57-46EE-AF4F-C11EFD534EEB}"/>
              </a:ext>
            </a:extLst>
          </p:cNvPr>
          <p:cNvGraphicFramePr>
            <a:graphicFrameLocks noGrp="1"/>
          </p:cNvGraphicFramePr>
          <p:nvPr userDrawn="1">
            <p:extLst>
              <p:ext uri="{D42A27DB-BD31-4B8C-83A1-F6EECF244321}">
                <p14:modId xmlns:p14="http://schemas.microsoft.com/office/powerpoint/2010/main" val="3596282568"/>
              </p:ext>
            </p:extLst>
          </p:nvPr>
        </p:nvGraphicFramePr>
        <p:xfrm>
          <a:off x="1359776" y="1667981"/>
          <a:ext cx="9472448" cy="3203576"/>
        </p:xfrm>
        <a:graphic>
          <a:graphicData uri="http://schemas.openxmlformats.org/drawingml/2006/table">
            <a:tbl>
              <a:tblPr firstRow="1" bandRow="1">
                <a:tableStyleId>{5C22544A-7EE6-4342-B048-85BDC9FD1C3A}</a:tableStyleId>
              </a:tblPr>
              <a:tblGrid>
                <a:gridCol w="2297824">
                  <a:extLst>
                    <a:ext uri="{9D8B030D-6E8A-4147-A177-3AD203B41FA5}">
                      <a16:colId xmlns:a16="http://schemas.microsoft.com/office/drawing/2014/main" val="3418281596"/>
                    </a:ext>
                  </a:extLst>
                </a:gridCol>
                <a:gridCol w="2443655">
                  <a:extLst>
                    <a:ext uri="{9D8B030D-6E8A-4147-A177-3AD203B41FA5}">
                      <a16:colId xmlns:a16="http://schemas.microsoft.com/office/drawing/2014/main" val="3906318097"/>
                    </a:ext>
                  </a:extLst>
                </a:gridCol>
                <a:gridCol w="2270235">
                  <a:extLst>
                    <a:ext uri="{9D8B030D-6E8A-4147-A177-3AD203B41FA5}">
                      <a16:colId xmlns:a16="http://schemas.microsoft.com/office/drawing/2014/main" val="21420661"/>
                    </a:ext>
                  </a:extLst>
                </a:gridCol>
                <a:gridCol w="2460734">
                  <a:extLst>
                    <a:ext uri="{9D8B030D-6E8A-4147-A177-3AD203B41FA5}">
                      <a16:colId xmlns:a16="http://schemas.microsoft.com/office/drawing/2014/main" val="1638877847"/>
                    </a:ext>
                  </a:extLst>
                </a:gridCol>
              </a:tblGrid>
              <a:tr h="491906">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extLst>
                  <a:ext uri="{0D108BD9-81ED-4DB2-BD59-A6C34878D82A}">
                    <a16:rowId xmlns:a16="http://schemas.microsoft.com/office/drawing/2014/main" val="2551900930"/>
                  </a:ext>
                </a:extLst>
              </a:tr>
              <a:tr h="851338">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40930154"/>
                  </a:ext>
                </a:extLst>
              </a:tr>
              <a:tr h="504497">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432608573"/>
                  </a:ext>
                </a:extLst>
              </a:tr>
              <a:tr h="851338">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654829085"/>
                  </a:ext>
                </a:extLst>
              </a:tr>
              <a:tr h="504497">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661741423"/>
                  </a:ext>
                </a:extLst>
              </a:tr>
            </a:tbl>
          </a:graphicData>
        </a:graphic>
      </p:graphicFrame>
      <p:sp>
        <p:nvSpPr>
          <p:cNvPr id="7" name="Datumsplatzhalter 1">
            <a:extLst>
              <a:ext uri="{FF2B5EF4-FFF2-40B4-BE49-F238E27FC236}">
                <a16:creationId xmlns:a16="http://schemas.microsoft.com/office/drawing/2014/main" id="{201B8D9E-E402-4BE7-97E7-51ABF99DE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9" name="Fußzeilenplatzhalter 2">
            <a:extLst>
              <a:ext uri="{FF2B5EF4-FFF2-40B4-BE49-F238E27FC236}">
                <a16:creationId xmlns:a16="http://schemas.microsoft.com/office/drawing/2014/main" id="{519A94D2-56DF-43C7-AE03-1632537F8C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10" name="Foliennummernplatzhalter 3">
            <a:extLst>
              <a:ext uri="{FF2B5EF4-FFF2-40B4-BE49-F238E27FC236}">
                <a16:creationId xmlns:a16="http://schemas.microsoft.com/office/drawing/2014/main" id="{B04BF395-E2D1-4EFE-B557-DAF777A2E2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a:t>
            </a:fld>
            <a:endParaRPr lang="de-DE" dirty="0"/>
          </a:p>
        </p:txBody>
      </p:sp>
    </p:spTree>
    <p:extLst>
      <p:ext uri="{BB962C8B-B14F-4D97-AF65-F5344CB8AC3E}">
        <p14:creationId xmlns:p14="http://schemas.microsoft.com/office/powerpoint/2010/main" val="259171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Datumsplatzhalter 1">
            <a:extLst>
              <a:ext uri="{FF2B5EF4-FFF2-40B4-BE49-F238E27FC236}">
                <a16:creationId xmlns:a16="http://schemas.microsoft.com/office/drawing/2014/main" id="{571EC163-7B59-48E2-B54F-8312700617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8" name="Fußzeilenplatzhalter 2">
            <a:extLst>
              <a:ext uri="{FF2B5EF4-FFF2-40B4-BE49-F238E27FC236}">
                <a16:creationId xmlns:a16="http://schemas.microsoft.com/office/drawing/2014/main" id="{EB9B3F7D-51AF-4C79-BC0E-884D5CE40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9" name="Foliennummernplatzhalter 3">
            <a:extLst>
              <a:ext uri="{FF2B5EF4-FFF2-40B4-BE49-F238E27FC236}">
                <a16:creationId xmlns:a16="http://schemas.microsoft.com/office/drawing/2014/main" id="{26CB37A3-C64D-4D11-9394-E8DD1A7B3B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a:t>
            </a:fld>
            <a:endParaRPr lang="de-DE" dirty="0"/>
          </a:p>
        </p:txBody>
      </p:sp>
    </p:spTree>
    <p:extLst>
      <p:ext uri="{BB962C8B-B14F-4D97-AF65-F5344CB8AC3E}">
        <p14:creationId xmlns:p14="http://schemas.microsoft.com/office/powerpoint/2010/main" val="428236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2281FE4-36E9-4C4C-A75C-4E867BB35CA1}"/>
              </a:ext>
            </a:extLst>
          </p:cNvPr>
          <p:cNvSpPr txBox="1"/>
          <p:nvPr userDrawn="1"/>
        </p:nvSpPr>
        <p:spPr>
          <a:xfrm>
            <a:off x="926222" y="2163370"/>
            <a:ext cx="10339553" cy="923330"/>
          </a:xfrm>
          <a:prstGeom prst="rect">
            <a:avLst/>
          </a:prstGeom>
          <a:noFill/>
        </p:spPr>
        <p:txBody>
          <a:bodyPr wrap="square" rtlCol="0">
            <a:spAutoFit/>
          </a:bodyPr>
          <a:lstStyle/>
          <a:p>
            <a:pPr algn="ctr"/>
            <a:r>
              <a:rPr kumimoji="0" lang="es-ES" sz="5400" b="0" i="0" u="none" strike="noStrike" kern="1200" cap="none" spc="0" normalizeH="0" baseline="0" noProof="0" dirty="0">
                <a:ln>
                  <a:noFill/>
                </a:ln>
                <a:solidFill>
                  <a:srgbClr val="005481"/>
                </a:solidFill>
                <a:effectLst/>
                <a:uLnTx/>
                <a:uFillTx/>
                <a:latin typeface="Overpass" panose="020B0503020203020203" pitchFamily="34" charset="0"/>
                <a:ea typeface="Exo 2 SemiBold" pitchFamily="2" charset="0"/>
                <a:cs typeface="+mj-cs"/>
              </a:rPr>
              <a:t>Thank you!</a:t>
            </a:r>
            <a:endParaRPr lang="de-DE" sz="2400" b="0" dirty="0">
              <a:solidFill>
                <a:srgbClr val="005481"/>
              </a:solidFill>
              <a:latin typeface="Overpass" panose="020B0503020203020203" pitchFamily="34" charset="0"/>
              <a:ea typeface="Exo 2 SemiBold" pitchFamily="2" charset="0"/>
            </a:endParaRPr>
          </a:p>
        </p:txBody>
      </p:sp>
    </p:spTree>
    <p:extLst>
      <p:ext uri="{BB962C8B-B14F-4D97-AF65-F5344CB8AC3E}">
        <p14:creationId xmlns:p14="http://schemas.microsoft.com/office/powerpoint/2010/main" val="895435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82A6AF10-6191-47B6-971C-3659978C6F0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396168" y="-3602"/>
            <a:ext cx="2795832" cy="1676962"/>
          </a:xfrm>
          <a:prstGeom prst="rect">
            <a:avLst/>
          </a:prstGeom>
        </p:spPr>
      </p:pic>
      <p:sp>
        <p:nvSpPr>
          <p:cNvPr id="13" name="Titelplatzhalter 12">
            <a:extLst>
              <a:ext uri="{FF2B5EF4-FFF2-40B4-BE49-F238E27FC236}">
                <a16:creationId xmlns:a16="http://schemas.microsoft.com/office/drawing/2014/main" id="{CD4439E4-6F79-4EC7-BFC5-BBA21741B9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14" name="Textplatzhalter 13">
            <a:extLst>
              <a:ext uri="{FF2B5EF4-FFF2-40B4-BE49-F238E27FC236}">
                <a16:creationId xmlns:a16="http://schemas.microsoft.com/office/drawing/2014/main" id="{014CA25F-BEC5-4561-B558-454C934CD3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a:t>
            </a:r>
          </a:p>
        </p:txBody>
      </p:sp>
      <p:sp>
        <p:nvSpPr>
          <p:cNvPr id="2" name="Datumsplatzhalter 1">
            <a:extLst>
              <a:ext uri="{FF2B5EF4-FFF2-40B4-BE49-F238E27FC236}">
                <a16:creationId xmlns:a16="http://schemas.microsoft.com/office/drawing/2014/main" id="{7630BF91-8913-4103-B13A-0A04144F39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3" name="Fußzeilenplatzhalter 2">
            <a:extLst>
              <a:ext uri="{FF2B5EF4-FFF2-40B4-BE49-F238E27FC236}">
                <a16:creationId xmlns:a16="http://schemas.microsoft.com/office/drawing/2014/main" id="{6E67C903-1E2F-464F-B4A6-0FB0D625B5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4" name="Foliennummernplatzhalter 3">
            <a:extLst>
              <a:ext uri="{FF2B5EF4-FFF2-40B4-BE49-F238E27FC236}">
                <a16:creationId xmlns:a16="http://schemas.microsoft.com/office/drawing/2014/main" id="{84329279-357E-4437-9655-32D0FCE0C0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a:t>
            </a:fld>
            <a:endParaRPr lang="de-DE" dirty="0"/>
          </a:p>
        </p:txBody>
      </p:sp>
    </p:spTree>
    <p:extLst>
      <p:ext uri="{BB962C8B-B14F-4D97-AF65-F5344CB8AC3E}">
        <p14:creationId xmlns:p14="http://schemas.microsoft.com/office/powerpoint/2010/main" val="139500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5" r:id="rId4"/>
    <p:sldLayoutId id="2147483676" r:id="rId5"/>
    <p:sldLayoutId id="2147483672" r:id="rId6"/>
    <p:sldLayoutId id="2147483671" r:id="rId7"/>
    <p:sldLayoutId id="2147483674" r:id="rId8"/>
    <p:sldLayoutId id="2147483664" r:id="rId9"/>
  </p:sldLayoutIdLst>
  <p:hf hdr="0"/>
  <p:txStyles>
    <p:titleStyle>
      <a:lvl1pPr algn="l" defTabSz="914400" rtl="0" eaLnBrk="1" latinLnBrk="0" hangingPunct="1">
        <a:lnSpc>
          <a:spcPct val="90000"/>
        </a:lnSpc>
        <a:spcBef>
          <a:spcPct val="0"/>
        </a:spcBef>
        <a:buNone/>
        <a:defRPr sz="4400" kern="1200">
          <a:solidFill>
            <a:schemeClr val="tx1"/>
          </a:solidFill>
          <a:latin typeface="Overpass" panose="020B0503020203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verpass" panose="020B0503020203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verpass" panose="020B0503020203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verpass" panose="020B0503020203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panose="020B0503020203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panose="020B0503020203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82A6AF10-6191-47B6-971C-3659978C6F0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396168" y="-3602"/>
            <a:ext cx="2795832" cy="1676962"/>
          </a:xfrm>
          <a:prstGeom prst="rect">
            <a:avLst/>
          </a:prstGeom>
        </p:spPr>
      </p:pic>
      <p:sp>
        <p:nvSpPr>
          <p:cNvPr id="13" name="Titelplatzhalter 12">
            <a:extLst>
              <a:ext uri="{FF2B5EF4-FFF2-40B4-BE49-F238E27FC236}">
                <a16:creationId xmlns:a16="http://schemas.microsoft.com/office/drawing/2014/main" id="{CD4439E4-6F79-4EC7-BFC5-BBA21741B9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14" name="Textplatzhalter 13">
            <a:extLst>
              <a:ext uri="{FF2B5EF4-FFF2-40B4-BE49-F238E27FC236}">
                <a16:creationId xmlns:a16="http://schemas.microsoft.com/office/drawing/2014/main" id="{014CA25F-BEC5-4561-B558-454C934CD3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a:t>
            </a:r>
          </a:p>
        </p:txBody>
      </p:sp>
      <p:sp>
        <p:nvSpPr>
          <p:cNvPr id="2" name="Datumsplatzhalter 1">
            <a:extLst>
              <a:ext uri="{FF2B5EF4-FFF2-40B4-BE49-F238E27FC236}">
                <a16:creationId xmlns:a16="http://schemas.microsoft.com/office/drawing/2014/main" id="{7630BF91-8913-4103-B13A-0A04144F39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3" name="Fußzeilenplatzhalter 2">
            <a:extLst>
              <a:ext uri="{FF2B5EF4-FFF2-40B4-BE49-F238E27FC236}">
                <a16:creationId xmlns:a16="http://schemas.microsoft.com/office/drawing/2014/main" id="{6E67C903-1E2F-464F-B4A6-0FB0D625B5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4" name="Foliennummernplatzhalter 3">
            <a:extLst>
              <a:ext uri="{FF2B5EF4-FFF2-40B4-BE49-F238E27FC236}">
                <a16:creationId xmlns:a16="http://schemas.microsoft.com/office/drawing/2014/main" id="{84329279-357E-4437-9655-32D0FCE0C0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a:t>
            </a:fld>
            <a:endParaRPr lang="de-DE" dirty="0"/>
          </a:p>
        </p:txBody>
      </p:sp>
    </p:spTree>
    <p:extLst>
      <p:ext uri="{BB962C8B-B14F-4D97-AF65-F5344CB8AC3E}">
        <p14:creationId xmlns:p14="http://schemas.microsoft.com/office/powerpoint/2010/main" val="39144864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hf hdr="0"/>
  <p:txStyles>
    <p:titleStyle>
      <a:lvl1pPr algn="l" defTabSz="914400" rtl="0" eaLnBrk="1" latinLnBrk="0" hangingPunct="1">
        <a:lnSpc>
          <a:spcPct val="90000"/>
        </a:lnSpc>
        <a:spcBef>
          <a:spcPct val="0"/>
        </a:spcBef>
        <a:buNone/>
        <a:defRPr sz="4400" kern="1200">
          <a:solidFill>
            <a:schemeClr val="tx1"/>
          </a:solidFill>
          <a:latin typeface="Overpass" panose="020B0503020203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verpass" panose="020B0503020203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verpass" panose="020B0503020203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verpass" panose="020B0503020203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panose="020B0503020203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panose="020B0503020203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64E3FFB-97C7-45F9-91BF-704C538B9117}"/>
              </a:ext>
            </a:extLst>
          </p:cNvPr>
          <p:cNvSpPr>
            <a:spLocks noGrp="1"/>
          </p:cNvSpPr>
          <p:nvPr>
            <p:ph type="ctrTitle"/>
          </p:nvPr>
        </p:nvSpPr>
        <p:spPr>
          <a:xfrm>
            <a:off x="1524000" y="2225040"/>
            <a:ext cx="9144000" cy="1666557"/>
          </a:xfrm>
          <a:prstGeom prst="rect">
            <a:avLst/>
          </a:prstGeom>
        </p:spPr>
        <p:txBody>
          <a:bodyPr>
            <a:noAutofit/>
          </a:bodyPr>
          <a:lstStyle/>
          <a:p>
            <a:r>
              <a:rPr lang="de-DE" sz="4800" dirty="0"/>
              <a:t>High Performance </a:t>
            </a:r>
            <a:br>
              <a:rPr lang="de-DE" sz="4800" dirty="0"/>
            </a:br>
            <a:r>
              <a:rPr lang="de-DE" sz="4800" dirty="0"/>
              <a:t>Computing: Eine Einführung</a:t>
            </a:r>
          </a:p>
        </p:txBody>
      </p:sp>
      <p:sp>
        <p:nvSpPr>
          <p:cNvPr id="5" name="Untertitel 4">
            <a:extLst>
              <a:ext uri="{FF2B5EF4-FFF2-40B4-BE49-F238E27FC236}">
                <a16:creationId xmlns:a16="http://schemas.microsoft.com/office/drawing/2014/main" id="{C04BF0C5-78E8-4063-8C8D-8565C2172578}"/>
              </a:ext>
            </a:extLst>
          </p:cNvPr>
          <p:cNvSpPr>
            <a:spLocks noGrp="1"/>
          </p:cNvSpPr>
          <p:nvPr>
            <p:ph type="subTitle" idx="1"/>
          </p:nvPr>
        </p:nvSpPr>
        <p:spPr/>
        <p:txBody>
          <a:bodyPr>
            <a:normAutofit/>
          </a:bodyPr>
          <a:lstStyle/>
          <a:p>
            <a:r>
              <a:rPr lang="de-DE" dirty="0"/>
              <a:t>Teil 4: Erfolgsgeschichten </a:t>
            </a:r>
            <a:r>
              <a:rPr lang="de-DE"/>
              <a:t>aus </a:t>
            </a:r>
            <a:r>
              <a:rPr lang="de-DE">
                <a:solidFill>
                  <a:schemeClr val="accent2"/>
                </a:solidFill>
              </a:rPr>
              <a:t>der Industrie</a:t>
            </a:r>
            <a:endParaRPr lang="de-DE" dirty="0"/>
          </a:p>
        </p:txBody>
      </p:sp>
    </p:spTree>
    <p:extLst>
      <p:ext uri="{BB962C8B-B14F-4D97-AF65-F5344CB8AC3E}">
        <p14:creationId xmlns:p14="http://schemas.microsoft.com/office/powerpoint/2010/main" val="241472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4F30E8-51F4-4BD4-B5A4-1DDFEFB66E10}"/>
              </a:ext>
            </a:extLst>
          </p:cNvPr>
          <p:cNvSpPr>
            <a:spLocks noGrp="1"/>
          </p:cNvSpPr>
          <p:nvPr>
            <p:ph type="title"/>
          </p:nvPr>
        </p:nvSpPr>
        <p:spPr/>
        <p:txBody>
          <a:bodyPr/>
          <a:lstStyle/>
          <a:p>
            <a:r>
              <a:rPr lang="de-DE" dirty="0"/>
              <a:t>Success Stories</a:t>
            </a:r>
          </a:p>
        </p:txBody>
      </p:sp>
      <p:graphicFrame>
        <p:nvGraphicFramePr>
          <p:cNvPr id="9" name="Inhaltsplatzhalter 8">
            <a:extLst>
              <a:ext uri="{FF2B5EF4-FFF2-40B4-BE49-F238E27FC236}">
                <a16:creationId xmlns:a16="http://schemas.microsoft.com/office/drawing/2014/main" id="{2F151F17-F919-401F-85DF-402EB71910B0}"/>
              </a:ext>
            </a:extLst>
          </p:cNvPr>
          <p:cNvGraphicFramePr>
            <a:graphicFrameLocks noGrp="1"/>
          </p:cNvGraphicFramePr>
          <p:nvPr>
            <p:ph sz="half" idx="15"/>
            <p:extLst>
              <p:ext uri="{D42A27DB-BD31-4B8C-83A1-F6EECF244321}">
                <p14:modId xmlns:p14="http://schemas.microsoft.com/office/powerpoint/2010/main" val="1045005775"/>
              </p:ext>
            </p:extLst>
          </p:nvPr>
        </p:nvGraphicFramePr>
        <p:xfrm>
          <a:off x="838199" y="1873250"/>
          <a:ext cx="5400041" cy="2800350"/>
        </p:xfrm>
        <a:graphic>
          <a:graphicData uri="http://schemas.openxmlformats.org/drawingml/2006/table">
            <a:tbl>
              <a:tblPr firstRow="1" bandRow="1">
                <a:tableStyleId>{5C22544A-7EE6-4342-B048-85BDC9FD1C3A}</a:tableStyleId>
              </a:tblPr>
              <a:tblGrid>
                <a:gridCol w="5400041">
                  <a:extLst>
                    <a:ext uri="{9D8B030D-6E8A-4147-A177-3AD203B41FA5}">
                      <a16:colId xmlns:a16="http://schemas.microsoft.com/office/drawing/2014/main" val="2995363461"/>
                    </a:ext>
                  </a:extLst>
                </a:gridCol>
              </a:tblGrid>
              <a:tr h="2800350">
                <a:tc>
                  <a:txBody>
                    <a:bodyPr/>
                    <a:lstStyle/>
                    <a:p>
                      <a:pPr marL="285750" indent="-285750">
                        <a:buFont typeface="Arial" panose="020B0604020202020204" pitchFamily="34" charset="0"/>
                        <a:buChar char="•"/>
                      </a:pPr>
                      <a:r>
                        <a:rPr lang="de-DE" sz="1400" b="0" dirty="0">
                          <a:solidFill>
                            <a:schemeClr val="bg1"/>
                          </a:solidFill>
                        </a:rPr>
                        <a:t>IANUS Simulation</a:t>
                      </a:r>
                      <a:br>
                        <a:rPr lang="de-DE" sz="1400" b="0" dirty="0">
                          <a:solidFill>
                            <a:schemeClr val="bg1"/>
                          </a:solidFill>
                        </a:rPr>
                      </a:br>
                      <a:endParaRPr lang="de-DE" sz="1400" b="0" dirty="0">
                        <a:solidFill>
                          <a:schemeClr val="bg1"/>
                        </a:solidFill>
                      </a:endParaRPr>
                    </a:p>
                    <a:p>
                      <a:pPr marL="285750" indent="-285750">
                        <a:buFont typeface="Arial" panose="020B0604020202020204" pitchFamily="34" charset="0"/>
                        <a:buChar char="•"/>
                      </a:pPr>
                      <a:r>
                        <a:rPr lang="de-DE" sz="1400" b="0" dirty="0">
                          <a:solidFill>
                            <a:schemeClr val="bg1"/>
                          </a:solidFill>
                        </a:rPr>
                        <a:t>Dienstleister für </a:t>
                      </a:r>
                      <a:r>
                        <a:rPr lang="de-DE" sz="1400" b="1" dirty="0">
                          <a:solidFill>
                            <a:schemeClr val="bg1"/>
                          </a:solidFill>
                        </a:rPr>
                        <a:t>(CFD-)Simulation</a:t>
                      </a:r>
                      <a:br>
                        <a:rPr lang="de-DE" sz="1400" b="1" dirty="0">
                          <a:solidFill>
                            <a:schemeClr val="bg1"/>
                          </a:solidFill>
                        </a:rPr>
                      </a:br>
                      <a:endParaRPr lang="de-DE" sz="1400" b="1" dirty="0">
                        <a:solidFill>
                          <a:schemeClr val="bg1"/>
                        </a:solidFill>
                      </a:endParaRPr>
                    </a:p>
                    <a:p>
                      <a:pPr marL="285750" indent="-285750">
                        <a:buFont typeface="Arial" panose="020B0604020202020204" pitchFamily="34" charset="0"/>
                        <a:buChar char="•"/>
                      </a:pPr>
                      <a:r>
                        <a:rPr lang="de-DE" sz="1400" b="1" dirty="0">
                          <a:solidFill>
                            <a:schemeClr val="bg1"/>
                          </a:solidFill>
                        </a:rPr>
                        <a:t>Simulationslösung „per Tablet“</a:t>
                      </a:r>
                      <a:br>
                        <a:rPr lang="de-DE" sz="1400" b="1" dirty="0">
                          <a:solidFill>
                            <a:schemeClr val="bg1"/>
                          </a:solidFill>
                        </a:rPr>
                      </a:br>
                      <a:endParaRPr lang="de-DE" sz="1400" b="1" dirty="0">
                        <a:solidFill>
                          <a:schemeClr val="bg1"/>
                        </a:solidFill>
                      </a:endParaRPr>
                    </a:p>
                    <a:p>
                      <a:pPr marL="285750" indent="-285750">
                        <a:buFont typeface="Arial" panose="020B0604020202020204" pitchFamily="34" charset="0"/>
                        <a:buChar char="•"/>
                      </a:pPr>
                      <a:r>
                        <a:rPr lang="de-DE" sz="1400" b="0" dirty="0">
                          <a:solidFill>
                            <a:schemeClr val="bg1"/>
                          </a:solidFill>
                        </a:rPr>
                        <a:t>Beispiel aus Kunststoffindustrie: </a:t>
                      </a:r>
                      <a:r>
                        <a:rPr lang="de-DE" sz="1400" b="0" dirty="0" err="1">
                          <a:solidFill>
                            <a:schemeClr val="bg1"/>
                          </a:solidFill>
                        </a:rPr>
                        <a:t>Veka</a:t>
                      </a:r>
                      <a:r>
                        <a:rPr lang="de-DE" sz="1400" b="0" dirty="0">
                          <a:solidFill>
                            <a:schemeClr val="bg1"/>
                          </a:solidFill>
                        </a:rPr>
                        <a:t> AG (Weltmarktführer, Kunststoffprofile für Fensterrahmen)</a:t>
                      </a:r>
                      <a:br>
                        <a:rPr lang="de-DE" sz="1400" b="0" dirty="0">
                          <a:solidFill>
                            <a:schemeClr val="bg1"/>
                          </a:solidFill>
                        </a:rPr>
                      </a:br>
                      <a:endParaRPr lang="de-DE" sz="1400" b="0" dirty="0">
                        <a:solidFill>
                          <a:schemeClr val="bg1"/>
                        </a:solidFill>
                      </a:endParaRPr>
                    </a:p>
                    <a:p>
                      <a:pPr marL="285750" indent="-285750">
                        <a:buFont typeface="Arial" panose="020B0604020202020204" pitchFamily="34" charset="0"/>
                        <a:buChar char="•"/>
                      </a:pPr>
                      <a:r>
                        <a:rPr lang="de-DE" sz="1400" b="1" dirty="0">
                          <a:solidFill>
                            <a:schemeClr val="bg1"/>
                          </a:solidFill>
                        </a:rPr>
                        <a:t>Werkzeugoptimierung per CFD und KI</a:t>
                      </a:r>
                      <a:r>
                        <a:rPr lang="de-DE" sz="1400" b="0" dirty="0">
                          <a:solidFill>
                            <a:schemeClr val="bg1"/>
                          </a:solidFill>
                        </a:rPr>
                        <a:t>; Einsparung von „Anfahrprozessen“ zur Werkzeugerprobung (Material, Energie, Time-</a:t>
                      </a:r>
                      <a:r>
                        <a:rPr lang="de-DE" sz="1400" b="0" dirty="0" err="1">
                          <a:solidFill>
                            <a:schemeClr val="bg1"/>
                          </a:solidFill>
                        </a:rPr>
                        <a:t>to</a:t>
                      </a:r>
                      <a:r>
                        <a:rPr lang="de-DE" sz="1400" b="0" dirty="0">
                          <a:solidFill>
                            <a:schemeClr val="bg1"/>
                          </a:solidFill>
                        </a:rPr>
                        <a:t>-Market)</a:t>
                      </a:r>
                    </a:p>
                  </a:txBody>
                  <a:tcPr>
                    <a:solidFill>
                      <a:srgbClr val="B88601"/>
                    </a:solidFill>
                  </a:tcPr>
                </a:tc>
                <a:extLst>
                  <a:ext uri="{0D108BD9-81ED-4DB2-BD59-A6C34878D82A}">
                    <a16:rowId xmlns:a16="http://schemas.microsoft.com/office/drawing/2014/main" val="185082139"/>
                  </a:ext>
                </a:extLst>
              </a:tr>
            </a:tbl>
          </a:graphicData>
        </a:graphic>
      </p:graphicFrame>
      <p:sp>
        <p:nvSpPr>
          <p:cNvPr id="5" name="Datumsplatzhalter 4">
            <a:extLst>
              <a:ext uri="{FF2B5EF4-FFF2-40B4-BE49-F238E27FC236}">
                <a16:creationId xmlns:a16="http://schemas.microsoft.com/office/drawing/2014/main" id="{563C7AAD-D21F-4928-9C4E-101E1905A85B}"/>
              </a:ext>
            </a:extLst>
          </p:cNvPr>
          <p:cNvSpPr>
            <a:spLocks noGrp="1"/>
          </p:cNvSpPr>
          <p:nvPr>
            <p:ph type="dt" sz="half" idx="2"/>
          </p:nvPr>
        </p:nvSpPr>
        <p:spPr/>
        <p:txBody>
          <a:bodyPr/>
          <a:lstStyle/>
          <a:p>
            <a:endParaRPr lang="de-DE" dirty="0"/>
          </a:p>
        </p:txBody>
      </p:sp>
      <p:sp>
        <p:nvSpPr>
          <p:cNvPr id="6" name="Fußzeilenplatzhalter 5">
            <a:extLst>
              <a:ext uri="{FF2B5EF4-FFF2-40B4-BE49-F238E27FC236}">
                <a16:creationId xmlns:a16="http://schemas.microsoft.com/office/drawing/2014/main" id="{1B19C38A-D2E7-4223-8E12-C5CF332A3764}"/>
              </a:ext>
            </a:extLst>
          </p:cNvPr>
          <p:cNvSpPr>
            <a:spLocks noGrp="1"/>
          </p:cNvSpPr>
          <p:nvPr>
            <p:ph type="ftr" sz="quarter" idx="3"/>
          </p:nvPr>
        </p:nvSpPr>
        <p:spPr/>
        <p:txBody>
          <a:bodyPr/>
          <a:lstStyle/>
          <a:p>
            <a:r>
              <a:rPr lang="de-DE" dirty="0"/>
              <a:t>supercomputing-in.de</a:t>
            </a:r>
          </a:p>
        </p:txBody>
      </p:sp>
      <p:sp>
        <p:nvSpPr>
          <p:cNvPr id="7" name="Foliennummernplatzhalter 6">
            <a:extLst>
              <a:ext uri="{FF2B5EF4-FFF2-40B4-BE49-F238E27FC236}">
                <a16:creationId xmlns:a16="http://schemas.microsoft.com/office/drawing/2014/main" id="{0301D34C-7BE3-4E49-9629-0AEA49A11D93}"/>
              </a:ext>
            </a:extLst>
          </p:cNvPr>
          <p:cNvSpPr>
            <a:spLocks noGrp="1"/>
          </p:cNvSpPr>
          <p:nvPr>
            <p:ph type="sldNum" sz="quarter" idx="4"/>
          </p:nvPr>
        </p:nvSpPr>
        <p:spPr/>
        <p:txBody>
          <a:bodyPr/>
          <a:lstStyle/>
          <a:p>
            <a:fld id="{226FA03D-DB51-42B5-8FE3-7C095EA37BF1}" type="slidenum">
              <a:rPr lang="de-DE" smtClean="0"/>
              <a:pPr/>
              <a:t>2</a:t>
            </a:fld>
            <a:endParaRPr lang="de-DE" dirty="0"/>
          </a:p>
        </p:txBody>
      </p:sp>
      <p:pic>
        <p:nvPicPr>
          <p:cNvPr id="3" name="Grafik 2">
            <a:extLst>
              <a:ext uri="{FF2B5EF4-FFF2-40B4-BE49-F238E27FC236}">
                <a16:creationId xmlns:a16="http://schemas.microsoft.com/office/drawing/2014/main" id="{59ECCB04-5246-4EB4-A32E-3974C7B382F2}"/>
              </a:ext>
            </a:extLst>
          </p:cNvPr>
          <p:cNvPicPr>
            <a:picLocks noChangeAspect="1"/>
          </p:cNvPicPr>
          <p:nvPr/>
        </p:nvPicPr>
        <p:blipFill>
          <a:blip r:embed="rId2"/>
          <a:stretch>
            <a:fillRect/>
          </a:stretch>
        </p:blipFill>
        <p:spPr>
          <a:xfrm>
            <a:off x="6362700" y="1872462"/>
            <a:ext cx="4991100" cy="2792252"/>
          </a:xfrm>
          <a:prstGeom prst="rect">
            <a:avLst/>
          </a:prstGeom>
        </p:spPr>
      </p:pic>
    </p:spTree>
    <p:extLst>
      <p:ext uri="{BB962C8B-B14F-4D97-AF65-F5344CB8AC3E}">
        <p14:creationId xmlns:p14="http://schemas.microsoft.com/office/powerpoint/2010/main" val="388335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4F30E8-51F4-4BD4-B5A4-1DDFEFB66E10}"/>
              </a:ext>
            </a:extLst>
          </p:cNvPr>
          <p:cNvSpPr>
            <a:spLocks noGrp="1"/>
          </p:cNvSpPr>
          <p:nvPr>
            <p:ph type="title"/>
          </p:nvPr>
        </p:nvSpPr>
        <p:spPr/>
        <p:txBody>
          <a:bodyPr/>
          <a:lstStyle/>
          <a:p>
            <a:r>
              <a:rPr lang="de-DE" dirty="0"/>
              <a:t>Success Stories</a:t>
            </a:r>
          </a:p>
        </p:txBody>
      </p:sp>
      <p:graphicFrame>
        <p:nvGraphicFramePr>
          <p:cNvPr id="9" name="Inhaltsplatzhalter 8">
            <a:extLst>
              <a:ext uri="{FF2B5EF4-FFF2-40B4-BE49-F238E27FC236}">
                <a16:creationId xmlns:a16="http://schemas.microsoft.com/office/drawing/2014/main" id="{2F151F17-F919-401F-85DF-402EB71910B0}"/>
              </a:ext>
            </a:extLst>
          </p:cNvPr>
          <p:cNvGraphicFramePr>
            <a:graphicFrameLocks noGrp="1"/>
          </p:cNvGraphicFramePr>
          <p:nvPr>
            <p:ph sz="half" idx="15"/>
            <p:extLst>
              <p:ext uri="{D42A27DB-BD31-4B8C-83A1-F6EECF244321}">
                <p14:modId xmlns:p14="http://schemas.microsoft.com/office/powerpoint/2010/main" val="3542278502"/>
              </p:ext>
            </p:extLst>
          </p:nvPr>
        </p:nvGraphicFramePr>
        <p:xfrm>
          <a:off x="838199" y="1873250"/>
          <a:ext cx="7100692" cy="3717772"/>
        </p:xfrm>
        <a:graphic>
          <a:graphicData uri="http://schemas.openxmlformats.org/drawingml/2006/table">
            <a:tbl>
              <a:tblPr firstRow="1" bandRow="1">
                <a:tableStyleId>{5C22544A-7EE6-4342-B048-85BDC9FD1C3A}</a:tableStyleId>
              </a:tblPr>
              <a:tblGrid>
                <a:gridCol w="7100692">
                  <a:extLst>
                    <a:ext uri="{9D8B030D-6E8A-4147-A177-3AD203B41FA5}">
                      <a16:colId xmlns:a16="http://schemas.microsoft.com/office/drawing/2014/main" val="2995363461"/>
                    </a:ext>
                  </a:extLst>
                </a:gridCol>
              </a:tblGrid>
              <a:tr h="3717772">
                <a:tc>
                  <a:txBody>
                    <a:bodyPr/>
                    <a:lstStyle/>
                    <a:p>
                      <a:pPr marL="285750" indent="-285750">
                        <a:buFont typeface="Arial" panose="020B0604020202020204" pitchFamily="34" charset="0"/>
                        <a:buChar char="•"/>
                      </a:pPr>
                      <a:r>
                        <a:rPr lang="de-DE" sz="1400" b="1" dirty="0">
                          <a:solidFill>
                            <a:schemeClr val="bg1"/>
                          </a:solidFill>
                        </a:rPr>
                        <a:t>Ingenieurbüro für Brandschutz (KMU): </a:t>
                      </a:r>
                      <a:r>
                        <a:rPr lang="de-DE" sz="1400" b="1" dirty="0" err="1">
                          <a:solidFill>
                            <a:schemeClr val="bg1"/>
                          </a:solidFill>
                        </a:rPr>
                        <a:t>Görtzen</a:t>
                      </a:r>
                      <a:r>
                        <a:rPr lang="de-DE" sz="1400" b="1" dirty="0">
                          <a:solidFill>
                            <a:schemeClr val="bg1"/>
                          </a:solidFill>
                        </a:rPr>
                        <a:t> </a:t>
                      </a:r>
                      <a:r>
                        <a:rPr lang="de-DE" sz="1400" b="1" dirty="0" err="1">
                          <a:solidFill>
                            <a:schemeClr val="bg1"/>
                          </a:solidFill>
                        </a:rPr>
                        <a:t>Stolbrink</a:t>
                      </a:r>
                      <a:r>
                        <a:rPr lang="de-DE" sz="1400" b="1" dirty="0">
                          <a:solidFill>
                            <a:schemeClr val="bg1"/>
                          </a:solidFill>
                        </a:rPr>
                        <a:t> &amp; Partner mbB</a:t>
                      </a:r>
                      <a:br>
                        <a:rPr lang="de-DE" sz="1400" b="1" dirty="0">
                          <a:solidFill>
                            <a:schemeClr val="bg1"/>
                          </a:solidFill>
                        </a:rPr>
                      </a:br>
                      <a:endParaRPr lang="de-DE" sz="1400" b="1" dirty="0">
                        <a:solidFill>
                          <a:schemeClr val="bg1"/>
                        </a:solidFill>
                      </a:endParaRPr>
                    </a:p>
                    <a:p>
                      <a:pPr marL="285750" indent="-285750">
                        <a:buFont typeface="Arial" panose="020B0604020202020204" pitchFamily="34" charset="0"/>
                        <a:buChar char="•"/>
                      </a:pPr>
                      <a:r>
                        <a:rPr lang="de-DE" sz="1400" b="1" dirty="0">
                          <a:solidFill>
                            <a:schemeClr val="bg1"/>
                          </a:solidFill>
                        </a:rPr>
                        <a:t>Ziel: Überprüfung und Nachweis des Brandschutzes</a:t>
                      </a:r>
                      <a:br>
                        <a:rPr lang="de-DE" sz="1400" b="0" dirty="0">
                          <a:solidFill>
                            <a:schemeClr val="bg1"/>
                          </a:solidFill>
                        </a:rPr>
                      </a:br>
                      <a:endParaRPr lang="de-DE" sz="1400" b="0" dirty="0">
                        <a:solidFill>
                          <a:schemeClr val="bg1"/>
                        </a:solidFill>
                      </a:endParaRPr>
                    </a:p>
                    <a:p>
                      <a:pPr marL="285750" indent="-285750">
                        <a:buFont typeface="Arial" panose="020B0604020202020204" pitchFamily="34" charset="0"/>
                        <a:buChar char="•"/>
                      </a:pPr>
                      <a:r>
                        <a:rPr lang="de-DE" sz="1400" b="0" dirty="0">
                          <a:solidFill>
                            <a:schemeClr val="bg1"/>
                          </a:solidFill>
                        </a:rPr>
                        <a:t>Im Baurecht bisher übliche Methoden können auf moderne Bürokonzepte häufig nicht angewendet werden</a:t>
                      </a:r>
                      <a:br>
                        <a:rPr lang="de-DE" sz="1400" b="0" dirty="0">
                          <a:solidFill>
                            <a:schemeClr val="bg1"/>
                          </a:solidFill>
                        </a:rPr>
                      </a:br>
                      <a:endParaRPr lang="de-DE" sz="1400" b="0" dirty="0">
                        <a:solidFill>
                          <a:schemeClr val="bg1"/>
                        </a:solidFill>
                      </a:endParaRPr>
                    </a:p>
                    <a:p>
                      <a:pPr marL="285750" indent="-285750">
                        <a:buFont typeface="Arial" panose="020B0604020202020204" pitchFamily="34" charset="0"/>
                        <a:buChar char="•"/>
                      </a:pPr>
                      <a:r>
                        <a:rPr lang="de-DE" sz="1400" b="1" dirty="0">
                          <a:solidFill>
                            <a:schemeClr val="bg1"/>
                          </a:solidFill>
                        </a:rPr>
                        <a:t>Methode: CFD-basierte Feuersimulationen </a:t>
                      </a:r>
                      <a:r>
                        <a:rPr lang="de-DE" sz="1400" b="0" dirty="0">
                          <a:solidFill>
                            <a:schemeClr val="bg1"/>
                          </a:solidFill>
                        </a:rPr>
                        <a:t>zur Bestimmung der Rauch- und Hitzeentwicklung und damit der </a:t>
                      </a:r>
                      <a:r>
                        <a:rPr lang="de-DE" sz="1400" b="0" dirty="0" err="1">
                          <a:solidFill>
                            <a:schemeClr val="bg1"/>
                          </a:solidFill>
                        </a:rPr>
                        <a:t>available</a:t>
                      </a:r>
                      <a:r>
                        <a:rPr lang="de-DE" sz="1400" b="0" dirty="0">
                          <a:solidFill>
                            <a:schemeClr val="bg1"/>
                          </a:solidFill>
                        </a:rPr>
                        <a:t> </a:t>
                      </a:r>
                      <a:r>
                        <a:rPr lang="de-DE" sz="1400" b="0" dirty="0" err="1">
                          <a:solidFill>
                            <a:schemeClr val="bg1"/>
                          </a:solidFill>
                        </a:rPr>
                        <a:t>safe</a:t>
                      </a:r>
                      <a:r>
                        <a:rPr lang="de-DE" sz="1400" b="0" dirty="0">
                          <a:solidFill>
                            <a:schemeClr val="bg1"/>
                          </a:solidFill>
                        </a:rPr>
                        <a:t> </a:t>
                      </a:r>
                      <a:r>
                        <a:rPr lang="de-DE" sz="1400" b="0" dirty="0" err="1">
                          <a:solidFill>
                            <a:schemeClr val="bg1"/>
                          </a:solidFill>
                        </a:rPr>
                        <a:t>egress</a:t>
                      </a:r>
                      <a:r>
                        <a:rPr lang="de-DE" sz="1400" b="0" dirty="0">
                          <a:solidFill>
                            <a:schemeClr val="bg1"/>
                          </a:solidFill>
                        </a:rPr>
                        <a:t> time</a:t>
                      </a:r>
                      <a:br>
                        <a:rPr lang="de-DE" sz="1400" b="0" dirty="0">
                          <a:solidFill>
                            <a:schemeClr val="bg1"/>
                          </a:solidFill>
                        </a:rPr>
                      </a:br>
                      <a:endParaRPr lang="de-DE" sz="1400" b="0" dirty="0">
                        <a:solidFill>
                          <a:schemeClr val="bg1"/>
                        </a:solidFill>
                      </a:endParaRPr>
                    </a:p>
                    <a:p>
                      <a:pPr marL="285750" indent="-285750">
                        <a:buFont typeface="Arial" panose="020B0604020202020204" pitchFamily="34" charset="0"/>
                        <a:buChar char="•"/>
                      </a:pPr>
                      <a:r>
                        <a:rPr lang="de-DE" sz="1400" b="0" dirty="0">
                          <a:solidFill>
                            <a:schemeClr val="bg1"/>
                          </a:solidFill>
                        </a:rPr>
                        <a:t>Vergleich mit </a:t>
                      </a:r>
                      <a:r>
                        <a:rPr lang="de-DE" sz="1400" b="0" dirty="0" err="1">
                          <a:solidFill>
                            <a:schemeClr val="bg1"/>
                          </a:solidFill>
                        </a:rPr>
                        <a:t>required</a:t>
                      </a:r>
                      <a:r>
                        <a:rPr lang="de-DE" sz="1400" b="0" dirty="0">
                          <a:solidFill>
                            <a:schemeClr val="bg1"/>
                          </a:solidFill>
                        </a:rPr>
                        <a:t> </a:t>
                      </a:r>
                      <a:r>
                        <a:rPr lang="de-DE" sz="1400" b="0" dirty="0" err="1">
                          <a:solidFill>
                            <a:schemeClr val="bg1"/>
                          </a:solidFill>
                        </a:rPr>
                        <a:t>egress</a:t>
                      </a:r>
                      <a:r>
                        <a:rPr lang="de-DE" sz="1400" b="0" dirty="0">
                          <a:solidFill>
                            <a:schemeClr val="bg1"/>
                          </a:solidFill>
                        </a:rPr>
                        <a:t> time aus agentenbasierten </a:t>
                      </a:r>
                      <a:r>
                        <a:rPr lang="de-DE" sz="1400" b="0" dirty="0" err="1">
                          <a:solidFill>
                            <a:schemeClr val="bg1"/>
                          </a:solidFill>
                        </a:rPr>
                        <a:t>pedestrian</a:t>
                      </a:r>
                      <a:r>
                        <a:rPr lang="de-DE" sz="1400" b="0" dirty="0">
                          <a:solidFill>
                            <a:schemeClr val="bg1"/>
                          </a:solidFill>
                        </a:rPr>
                        <a:t> </a:t>
                      </a:r>
                      <a:r>
                        <a:rPr lang="de-DE" sz="1400" b="0" dirty="0" err="1">
                          <a:solidFill>
                            <a:schemeClr val="bg1"/>
                          </a:solidFill>
                        </a:rPr>
                        <a:t>simulations</a:t>
                      </a:r>
                      <a:br>
                        <a:rPr lang="de-DE" sz="1400" b="0" dirty="0">
                          <a:solidFill>
                            <a:schemeClr val="bg1"/>
                          </a:solidFill>
                        </a:rPr>
                      </a:br>
                      <a:endParaRPr lang="de-DE" sz="1400" b="0" dirty="0">
                        <a:solidFill>
                          <a:schemeClr val="bg1"/>
                        </a:solidFill>
                      </a:endParaRPr>
                    </a:p>
                    <a:p>
                      <a:pPr marL="285750" indent="-285750">
                        <a:buFont typeface="Arial" panose="020B0604020202020204" pitchFamily="34" charset="0"/>
                        <a:buChar char="•"/>
                      </a:pPr>
                      <a:r>
                        <a:rPr lang="de-DE" sz="1400" b="1" dirty="0">
                          <a:solidFill>
                            <a:schemeClr val="bg1"/>
                          </a:solidFill>
                        </a:rPr>
                        <a:t>HPC ermöglicht die Entwicklung robuster und schneller Lösungen für eine Vielzahl von Szenarien</a:t>
                      </a:r>
                    </a:p>
                  </a:txBody>
                  <a:tcPr>
                    <a:solidFill>
                      <a:srgbClr val="B88601"/>
                    </a:solidFill>
                  </a:tcPr>
                </a:tc>
                <a:extLst>
                  <a:ext uri="{0D108BD9-81ED-4DB2-BD59-A6C34878D82A}">
                    <a16:rowId xmlns:a16="http://schemas.microsoft.com/office/drawing/2014/main" val="185082139"/>
                  </a:ext>
                </a:extLst>
              </a:tr>
            </a:tbl>
          </a:graphicData>
        </a:graphic>
      </p:graphicFrame>
      <p:sp>
        <p:nvSpPr>
          <p:cNvPr id="5" name="Datumsplatzhalter 4">
            <a:extLst>
              <a:ext uri="{FF2B5EF4-FFF2-40B4-BE49-F238E27FC236}">
                <a16:creationId xmlns:a16="http://schemas.microsoft.com/office/drawing/2014/main" id="{563C7AAD-D21F-4928-9C4E-101E1905A85B}"/>
              </a:ext>
            </a:extLst>
          </p:cNvPr>
          <p:cNvSpPr>
            <a:spLocks noGrp="1"/>
          </p:cNvSpPr>
          <p:nvPr>
            <p:ph type="dt" sz="half" idx="2"/>
          </p:nvPr>
        </p:nvSpPr>
        <p:spPr/>
        <p:txBody>
          <a:bodyPr/>
          <a:lstStyle/>
          <a:p>
            <a:endParaRPr lang="de-DE" dirty="0"/>
          </a:p>
        </p:txBody>
      </p:sp>
      <p:sp>
        <p:nvSpPr>
          <p:cNvPr id="6" name="Fußzeilenplatzhalter 5">
            <a:extLst>
              <a:ext uri="{FF2B5EF4-FFF2-40B4-BE49-F238E27FC236}">
                <a16:creationId xmlns:a16="http://schemas.microsoft.com/office/drawing/2014/main" id="{1B19C38A-D2E7-4223-8E12-C5CF332A3764}"/>
              </a:ext>
            </a:extLst>
          </p:cNvPr>
          <p:cNvSpPr>
            <a:spLocks noGrp="1"/>
          </p:cNvSpPr>
          <p:nvPr>
            <p:ph type="ftr" sz="quarter" idx="3"/>
          </p:nvPr>
        </p:nvSpPr>
        <p:spPr/>
        <p:txBody>
          <a:bodyPr/>
          <a:lstStyle/>
          <a:p>
            <a:r>
              <a:rPr lang="de-DE" dirty="0"/>
              <a:t>supercomputing-in.de</a:t>
            </a:r>
          </a:p>
        </p:txBody>
      </p:sp>
      <p:sp>
        <p:nvSpPr>
          <p:cNvPr id="7" name="Foliennummernplatzhalter 6">
            <a:extLst>
              <a:ext uri="{FF2B5EF4-FFF2-40B4-BE49-F238E27FC236}">
                <a16:creationId xmlns:a16="http://schemas.microsoft.com/office/drawing/2014/main" id="{0301D34C-7BE3-4E49-9629-0AEA49A11D93}"/>
              </a:ext>
            </a:extLst>
          </p:cNvPr>
          <p:cNvSpPr>
            <a:spLocks noGrp="1"/>
          </p:cNvSpPr>
          <p:nvPr>
            <p:ph type="sldNum" sz="quarter" idx="4"/>
          </p:nvPr>
        </p:nvSpPr>
        <p:spPr/>
        <p:txBody>
          <a:bodyPr/>
          <a:lstStyle/>
          <a:p>
            <a:fld id="{226FA03D-DB51-42B5-8FE3-7C095EA37BF1}" type="slidenum">
              <a:rPr lang="de-DE" smtClean="0"/>
              <a:pPr/>
              <a:t>3</a:t>
            </a:fld>
            <a:endParaRPr lang="de-DE" dirty="0"/>
          </a:p>
        </p:txBody>
      </p:sp>
      <p:pic>
        <p:nvPicPr>
          <p:cNvPr id="4" name="Grafik 3">
            <a:extLst>
              <a:ext uri="{FF2B5EF4-FFF2-40B4-BE49-F238E27FC236}">
                <a16:creationId xmlns:a16="http://schemas.microsoft.com/office/drawing/2014/main" id="{9A25C9E4-10C4-434B-8FCF-A654F4B7EC41}"/>
              </a:ext>
            </a:extLst>
          </p:cNvPr>
          <p:cNvPicPr>
            <a:picLocks noChangeAspect="1"/>
          </p:cNvPicPr>
          <p:nvPr/>
        </p:nvPicPr>
        <p:blipFill>
          <a:blip r:embed="rId2"/>
          <a:stretch>
            <a:fillRect/>
          </a:stretch>
        </p:blipFill>
        <p:spPr>
          <a:xfrm>
            <a:off x="7938891" y="1872462"/>
            <a:ext cx="3414909" cy="3718560"/>
          </a:xfrm>
          <a:prstGeom prst="rect">
            <a:avLst/>
          </a:prstGeom>
        </p:spPr>
      </p:pic>
    </p:spTree>
    <p:extLst>
      <p:ext uri="{BB962C8B-B14F-4D97-AF65-F5344CB8AC3E}">
        <p14:creationId xmlns:p14="http://schemas.microsoft.com/office/powerpoint/2010/main" val="412460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4F30E8-51F4-4BD4-B5A4-1DDFEFB66E10}"/>
              </a:ext>
            </a:extLst>
          </p:cNvPr>
          <p:cNvSpPr>
            <a:spLocks noGrp="1"/>
          </p:cNvSpPr>
          <p:nvPr>
            <p:ph type="title"/>
          </p:nvPr>
        </p:nvSpPr>
        <p:spPr/>
        <p:txBody>
          <a:bodyPr/>
          <a:lstStyle/>
          <a:p>
            <a:r>
              <a:rPr lang="de-DE" dirty="0"/>
              <a:t>Success Stories</a:t>
            </a:r>
          </a:p>
        </p:txBody>
      </p:sp>
      <p:graphicFrame>
        <p:nvGraphicFramePr>
          <p:cNvPr id="9" name="Inhaltsplatzhalter 8">
            <a:extLst>
              <a:ext uri="{FF2B5EF4-FFF2-40B4-BE49-F238E27FC236}">
                <a16:creationId xmlns:a16="http://schemas.microsoft.com/office/drawing/2014/main" id="{2F151F17-F919-401F-85DF-402EB71910B0}"/>
              </a:ext>
            </a:extLst>
          </p:cNvPr>
          <p:cNvGraphicFramePr>
            <a:graphicFrameLocks noGrp="1"/>
          </p:cNvGraphicFramePr>
          <p:nvPr>
            <p:ph sz="half" idx="15"/>
            <p:extLst>
              <p:ext uri="{D42A27DB-BD31-4B8C-83A1-F6EECF244321}">
                <p14:modId xmlns:p14="http://schemas.microsoft.com/office/powerpoint/2010/main" val="2359044969"/>
              </p:ext>
            </p:extLst>
          </p:nvPr>
        </p:nvGraphicFramePr>
        <p:xfrm>
          <a:off x="838199" y="1873250"/>
          <a:ext cx="8456272" cy="4192954"/>
        </p:xfrm>
        <a:graphic>
          <a:graphicData uri="http://schemas.openxmlformats.org/drawingml/2006/table">
            <a:tbl>
              <a:tblPr firstRow="1" bandRow="1">
                <a:tableStyleId>{5C22544A-7EE6-4342-B048-85BDC9FD1C3A}</a:tableStyleId>
              </a:tblPr>
              <a:tblGrid>
                <a:gridCol w="8456272">
                  <a:extLst>
                    <a:ext uri="{9D8B030D-6E8A-4147-A177-3AD203B41FA5}">
                      <a16:colId xmlns:a16="http://schemas.microsoft.com/office/drawing/2014/main" val="2995363461"/>
                    </a:ext>
                  </a:extLst>
                </a:gridCol>
              </a:tblGrid>
              <a:tr h="4192954">
                <a:tc>
                  <a:txBody>
                    <a:bodyPr/>
                    <a:lstStyle/>
                    <a:p>
                      <a:pPr marL="285750" indent="-285750">
                        <a:buFont typeface="Arial" panose="020B0604020202020204" pitchFamily="34" charset="0"/>
                        <a:buChar char="•"/>
                      </a:pPr>
                      <a:r>
                        <a:rPr lang="de-DE" sz="1400" b="0" dirty="0">
                          <a:solidFill>
                            <a:schemeClr val="bg1"/>
                          </a:solidFill>
                        </a:rPr>
                        <a:t>Die </a:t>
                      </a:r>
                      <a:r>
                        <a:rPr lang="de-DE" sz="1400" b="1" dirty="0">
                          <a:solidFill>
                            <a:schemeClr val="bg1"/>
                          </a:solidFill>
                        </a:rPr>
                        <a:t>TenneT TSO GmbH </a:t>
                      </a:r>
                      <a:r>
                        <a:rPr lang="de-DE" sz="1400" b="0" dirty="0">
                          <a:solidFill>
                            <a:schemeClr val="bg1"/>
                          </a:solidFill>
                        </a:rPr>
                        <a:t>ist einer der vier Übertragungsnetzbetreiber in DE</a:t>
                      </a:r>
                      <a:br>
                        <a:rPr lang="de-DE" sz="1400" b="0" dirty="0">
                          <a:solidFill>
                            <a:schemeClr val="bg1"/>
                          </a:solidFill>
                        </a:rPr>
                      </a:br>
                      <a:endParaRPr lang="de-DE" sz="1400" b="0" dirty="0">
                        <a:solidFill>
                          <a:schemeClr val="bg1"/>
                        </a:solidFill>
                      </a:endParaRPr>
                    </a:p>
                    <a:p>
                      <a:pPr marL="285750" indent="-285750">
                        <a:buFont typeface="Arial" panose="020B0604020202020204" pitchFamily="34" charset="0"/>
                        <a:buChar char="•"/>
                      </a:pPr>
                      <a:r>
                        <a:rPr lang="de-DE" sz="1400" b="0" dirty="0">
                          <a:solidFill>
                            <a:schemeClr val="bg1"/>
                          </a:solidFill>
                        </a:rPr>
                        <a:t>Auslegung, Bau und Betrieb von Hochspannungsnetzen</a:t>
                      </a:r>
                    </a:p>
                    <a:p>
                      <a:pPr marL="285750" indent="-285750">
                        <a:buFont typeface="Arial" panose="020B0604020202020204" pitchFamily="34" charset="0"/>
                        <a:buChar char="•"/>
                      </a:pPr>
                      <a:endParaRPr lang="de-DE" sz="1400" b="0" dirty="0">
                        <a:solidFill>
                          <a:schemeClr val="bg1"/>
                        </a:solidFill>
                      </a:endParaRPr>
                    </a:p>
                    <a:p>
                      <a:pPr marL="285750" indent="-285750">
                        <a:buFont typeface="Arial" panose="020B0604020202020204" pitchFamily="34" charset="0"/>
                        <a:buChar char="•"/>
                      </a:pPr>
                      <a:r>
                        <a:rPr lang="de-DE" sz="1400" b="0" dirty="0">
                          <a:solidFill>
                            <a:schemeClr val="bg1"/>
                          </a:solidFill>
                        </a:rPr>
                        <a:t>Energiewende stellt TenneT vor neue Herausforderungen: Schwankungen in der EE-Produktion</a:t>
                      </a:r>
                    </a:p>
                    <a:p>
                      <a:pPr marL="285750" indent="-285750">
                        <a:buFont typeface="Arial" panose="020B0604020202020204" pitchFamily="34" charset="0"/>
                        <a:buChar char="•"/>
                      </a:pPr>
                      <a:endParaRPr lang="de-DE" sz="1400" b="0" dirty="0">
                        <a:solidFill>
                          <a:schemeClr val="bg1"/>
                        </a:solidFill>
                      </a:endParaRPr>
                    </a:p>
                    <a:p>
                      <a:pPr marL="285750" indent="-285750">
                        <a:buFont typeface="Arial" panose="020B0604020202020204" pitchFamily="34" charset="0"/>
                        <a:buChar char="•"/>
                      </a:pPr>
                      <a:r>
                        <a:rPr lang="de-DE" sz="1400" b="1" dirty="0">
                          <a:solidFill>
                            <a:schemeClr val="bg1"/>
                          </a:solidFill>
                        </a:rPr>
                        <a:t>Ziel: Planungsmaßnahmen hinsichtlich Rentabilität und Versorgungssicherheit bewerten</a:t>
                      </a:r>
                    </a:p>
                    <a:p>
                      <a:pPr marL="285750" indent="-285750">
                        <a:buFont typeface="Arial" panose="020B0604020202020204" pitchFamily="34" charset="0"/>
                        <a:buChar char="•"/>
                      </a:pPr>
                      <a:endParaRPr lang="de-DE" sz="1400" b="0" dirty="0">
                        <a:solidFill>
                          <a:schemeClr val="bg1"/>
                        </a:solidFill>
                      </a:endParaRPr>
                    </a:p>
                    <a:p>
                      <a:pPr marL="285750" indent="-285750">
                        <a:buFont typeface="Arial" panose="020B0604020202020204" pitchFamily="34" charset="0"/>
                        <a:buChar char="•"/>
                      </a:pPr>
                      <a:r>
                        <a:rPr lang="de-DE" sz="1400" b="1" dirty="0">
                          <a:solidFill>
                            <a:schemeClr val="bg1"/>
                          </a:solidFill>
                        </a:rPr>
                        <a:t>Methode: Simulationen mittels HPC</a:t>
                      </a:r>
                    </a:p>
                    <a:p>
                      <a:pPr marL="285750" indent="-285750">
                        <a:buFont typeface="Arial" panose="020B0604020202020204" pitchFamily="34" charset="0"/>
                        <a:buChar char="•"/>
                      </a:pPr>
                      <a:endParaRPr lang="de-DE" sz="1400" b="0" dirty="0">
                        <a:solidFill>
                          <a:schemeClr val="bg1"/>
                        </a:solidFill>
                      </a:endParaRPr>
                    </a:p>
                    <a:p>
                      <a:pPr marL="285750" indent="-285750">
                        <a:buFont typeface="Arial" panose="020B0604020202020204" pitchFamily="34" charset="0"/>
                        <a:buChar char="•"/>
                      </a:pPr>
                      <a:r>
                        <a:rPr lang="de-DE" sz="1400" b="1" dirty="0">
                          <a:solidFill>
                            <a:schemeClr val="bg1"/>
                          </a:solidFill>
                        </a:rPr>
                        <a:t>Beratung durch das Jülich </a:t>
                      </a:r>
                      <a:r>
                        <a:rPr lang="de-DE" sz="1400" b="1" dirty="0" err="1">
                          <a:solidFill>
                            <a:schemeClr val="bg1"/>
                          </a:solidFill>
                        </a:rPr>
                        <a:t>Supercomputing</a:t>
                      </a:r>
                      <a:r>
                        <a:rPr lang="de-DE" sz="1400" b="1" dirty="0">
                          <a:solidFill>
                            <a:schemeClr val="bg1"/>
                          </a:solidFill>
                        </a:rPr>
                        <a:t> </a:t>
                      </a:r>
                      <a:r>
                        <a:rPr lang="de-DE" sz="1400" b="1" dirty="0" err="1">
                          <a:solidFill>
                            <a:schemeClr val="bg1"/>
                          </a:solidFill>
                        </a:rPr>
                        <a:t>Centre</a:t>
                      </a:r>
                      <a:endParaRPr lang="de-DE" sz="1400" b="1" dirty="0">
                        <a:solidFill>
                          <a:schemeClr val="bg1"/>
                        </a:solidFill>
                      </a:endParaRPr>
                    </a:p>
                    <a:p>
                      <a:pPr marL="285750" indent="-285750">
                        <a:buFont typeface="Arial" panose="020B0604020202020204" pitchFamily="34" charset="0"/>
                        <a:buChar char="•"/>
                      </a:pPr>
                      <a:endParaRPr lang="de-DE" sz="1400" b="0" dirty="0">
                        <a:solidFill>
                          <a:schemeClr val="bg1"/>
                        </a:solidFill>
                      </a:endParaRPr>
                    </a:p>
                    <a:p>
                      <a:pPr marL="742950" lvl="1" indent="-285750">
                        <a:buFont typeface="Arial" panose="020B0604020202020204" pitchFamily="34" charset="0"/>
                        <a:buChar char="•"/>
                      </a:pPr>
                      <a:r>
                        <a:rPr lang="de-DE" sz="1400" b="0" dirty="0">
                          <a:solidFill>
                            <a:schemeClr val="bg1"/>
                          </a:solidFill>
                        </a:rPr>
                        <a:t>Entwurf und Entwicklung eines an die TSO-Anforderungen angepassten heterogenen Clustersystems, Auswahl geeigneter Hardwarearchitekturen</a:t>
                      </a:r>
                    </a:p>
                    <a:p>
                      <a:pPr marL="742950" lvl="1" indent="-285750">
                        <a:buFont typeface="Arial" panose="020B0604020202020204" pitchFamily="34" charset="0"/>
                        <a:buChar char="•"/>
                      </a:pPr>
                      <a:endParaRPr lang="de-DE" sz="1400" b="0" dirty="0">
                        <a:solidFill>
                          <a:schemeClr val="bg1"/>
                        </a:solidFill>
                      </a:endParaRPr>
                    </a:p>
                    <a:p>
                      <a:pPr marL="742950" lvl="1" indent="-285750">
                        <a:buFont typeface="Arial" panose="020B0604020202020204" pitchFamily="34" charset="0"/>
                        <a:buChar char="•"/>
                      </a:pPr>
                      <a:r>
                        <a:rPr lang="de-DE" sz="1400" b="0" dirty="0">
                          <a:solidFill>
                            <a:schemeClr val="bg1"/>
                          </a:solidFill>
                        </a:rPr>
                        <a:t>Applikationsanalyse und Anpassung verschiedener Anwendungen für einen Betrieb im Clustersystem</a:t>
                      </a:r>
                    </a:p>
                    <a:p>
                      <a:pPr marL="742950" lvl="1" indent="-285750">
                        <a:buFont typeface="Arial" panose="020B0604020202020204" pitchFamily="34" charset="0"/>
                        <a:buChar char="•"/>
                      </a:pPr>
                      <a:endParaRPr lang="de-DE" sz="1400" b="0" dirty="0">
                        <a:solidFill>
                          <a:schemeClr val="bg1"/>
                        </a:solidFill>
                      </a:endParaRPr>
                    </a:p>
                    <a:p>
                      <a:pPr marL="742950" lvl="1" indent="-285750">
                        <a:buFont typeface="Arial" panose="020B0604020202020204" pitchFamily="34" charset="0"/>
                        <a:buChar char="•"/>
                      </a:pPr>
                      <a:r>
                        <a:rPr lang="de-DE" sz="1400" b="0" dirty="0">
                          <a:solidFill>
                            <a:schemeClr val="bg1"/>
                          </a:solidFill>
                        </a:rPr>
                        <a:t>Betreuung und Beratung des Go-Live zur Übergabe in die reguläre Produktion</a:t>
                      </a:r>
                    </a:p>
                  </a:txBody>
                  <a:tcPr>
                    <a:solidFill>
                      <a:srgbClr val="B88601"/>
                    </a:solidFill>
                  </a:tcPr>
                </a:tc>
                <a:extLst>
                  <a:ext uri="{0D108BD9-81ED-4DB2-BD59-A6C34878D82A}">
                    <a16:rowId xmlns:a16="http://schemas.microsoft.com/office/drawing/2014/main" val="185082139"/>
                  </a:ext>
                </a:extLst>
              </a:tr>
            </a:tbl>
          </a:graphicData>
        </a:graphic>
      </p:graphicFrame>
      <p:sp>
        <p:nvSpPr>
          <p:cNvPr id="5" name="Datumsplatzhalter 4">
            <a:extLst>
              <a:ext uri="{FF2B5EF4-FFF2-40B4-BE49-F238E27FC236}">
                <a16:creationId xmlns:a16="http://schemas.microsoft.com/office/drawing/2014/main" id="{563C7AAD-D21F-4928-9C4E-101E1905A85B}"/>
              </a:ext>
            </a:extLst>
          </p:cNvPr>
          <p:cNvSpPr>
            <a:spLocks noGrp="1"/>
          </p:cNvSpPr>
          <p:nvPr>
            <p:ph type="dt" sz="half" idx="2"/>
          </p:nvPr>
        </p:nvSpPr>
        <p:spPr/>
        <p:txBody>
          <a:bodyPr/>
          <a:lstStyle/>
          <a:p>
            <a:endParaRPr lang="de-DE" dirty="0"/>
          </a:p>
        </p:txBody>
      </p:sp>
      <p:sp>
        <p:nvSpPr>
          <p:cNvPr id="6" name="Fußzeilenplatzhalter 5">
            <a:extLst>
              <a:ext uri="{FF2B5EF4-FFF2-40B4-BE49-F238E27FC236}">
                <a16:creationId xmlns:a16="http://schemas.microsoft.com/office/drawing/2014/main" id="{1B19C38A-D2E7-4223-8E12-C5CF332A3764}"/>
              </a:ext>
            </a:extLst>
          </p:cNvPr>
          <p:cNvSpPr>
            <a:spLocks noGrp="1"/>
          </p:cNvSpPr>
          <p:nvPr>
            <p:ph type="ftr" sz="quarter" idx="3"/>
          </p:nvPr>
        </p:nvSpPr>
        <p:spPr/>
        <p:txBody>
          <a:bodyPr/>
          <a:lstStyle/>
          <a:p>
            <a:r>
              <a:rPr lang="de-DE" dirty="0"/>
              <a:t>supercomputing-in.de</a:t>
            </a:r>
          </a:p>
        </p:txBody>
      </p:sp>
      <p:sp>
        <p:nvSpPr>
          <p:cNvPr id="7" name="Foliennummernplatzhalter 6">
            <a:extLst>
              <a:ext uri="{FF2B5EF4-FFF2-40B4-BE49-F238E27FC236}">
                <a16:creationId xmlns:a16="http://schemas.microsoft.com/office/drawing/2014/main" id="{0301D34C-7BE3-4E49-9629-0AEA49A11D93}"/>
              </a:ext>
            </a:extLst>
          </p:cNvPr>
          <p:cNvSpPr>
            <a:spLocks noGrp="1"/>
          </p:cNvSpPr>
          <p:nvPr>
            <p:ph type="sldNum" sz="quarter" idx="4"/>
          </p:nvPr>
        </p:nvSpPr>
        <p:spPr/>
        <p:txBody>
          <a:bodyPr/>
          <a:lstStyle/>
          <a:p>
            <a:fld id="{226FA03D-DB51-42B5-8FE3-7C095EA37BF1}" type="slidenum">
              <a:rPr lang="de-DE" smtClean="0"/>
              <a:pPr/>
              <a:t>4</a:t>
            </a:fld>
            <a:endParaRPr lang="de-DE" dirty="0"/>
          </a:p>
        </p:txBody>
      </p:sp>
      <p:pic>
        <p:nvPicPr>
          <p:cNvPr id="3" name="Grafik 2">
            <a:extLst>
              <a:ext uri="{FF2B5EF4-FFF2-40B4-BE49-F238E27FC236}">
                <a16:creationId xmlns:a16="http://schemas.microsoft.com/office/drawing/2014/main" id="{707F9D31-B5E0-4FC4-A4FD-9688A5910BCB}"/>
              </a:ext>
            </a:extLst>
          </p:cNvPr>
          <p:cNvPicPr>
            <a:picLocks noChangeAspect="1"/>
          </p:cNvPicPr>
          <p:nvPr/>
        </p:nvPicPr>
        <p:blipFill>
          <a:blip r:embed="rId2"/>
          <a:stretch>
            <a:fillRect/>
          </a:stretch>
        </p:blipFill>
        <p:spPr>
          <a:xfrm>
            <a:off x="9410219" y="1872461"/>
            <a:ext cx="1943582" cy="4193743"/>
          </a:xfrm>
          <a:prstGeom prst="rect">
            <a:avLst/>
          </a:prstGeom>
        </p:spPr>
      </p:pic>
    </p:spTree>
    <p:extLst>
      <p:ext uri="{BB962C8B-B14F-4D97-AF65-F5344CB8AC3E}">
        <p14:creationId xmlns:p14="http://schemas.microsoft.com/office/powerpoint/2010/main" val="275423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4F30E8-51F4-4BD4-B5A4-1DDFEFB66E10}"/>
              </a:ext>
            </a:extLst>
          </p:cNvPr>
          <p:cNvSpPr>
            <a:spLocks noGrp="1"/>
          </p:cNvSpPr>
          <p:nvPr>
            <p:ph type="title"/>
          </p:nvPr>
        </p:nvSpPr>
        <p:spPr/>
        <p:txBody>
          <a:bodyPr/>
          <a:lstStyle/>
          <a:p>
            <a:r>
              <a:rPr lang="de-DE" dirty="0"/>
              <a:t>Success Stories</a:t>
            </a:r>
          </a:p>
        </p:txBody>
      </p:sp>
      <p:graphicFrame>
        <p:nvGraphicFramePr>
          <p:cNvPr id="9" name="Inhaltsplatzhalter 8">
            <a:extLst>
              <a:ext uri="{FF2B5EF4-FFF2-40B4-BE49-F238E27FC236}">
                <a16:creationId xmlns:a16="http://schemas.microsoft.com/office/drawing/2014/main" id="{2F151F17-F919-401F-85DF-402EB71910B0}"/>
              </a:ext>
            </a:extLst>
          </p:cNvPr>
          <p:cNvGraphicFramePr>
            <a:graphicFrameLocks noGrp="1"/>
          </p:cNvGraphicFramePr>
          <p:nvPr>
            <p:ph sz="half" idx="15"/>
            <p:extLst>
              <p:ext uri="{D42A27DB-BD31-4B8C-83A1-F6EECF244321}">
                <p14:modId xmlns:p14="http://schemas.microsoft.com/office/powerpoint/2010/main" val="3014833152"/>
              </p:ext>
            </p:extLst>
          </p:nvPr>
        </p:nvGraphicFramePr>
        <p:xfrm>
          <a:off x="838199" y="1873250"/>
          <a:ext cx="6546449" cy="3671023"/>
        </p:xfrm>
        <a:graphic>
          <a:graphicData uri="http://schemas.openxmlformats.org/drawingml/2006/table">
            <a:tbl>
              <a:tblPr firstRow="1" bandRow="1">
                <a:tableStyleId>{5C22544A-7EE6-4342-B048-85BDC9FD1C3A}</a:tableStyleId>
              </a:tblPr>
              <a:tblGrid>
                <a:gridCol w="6546449">
                  <a:extLst>
                    <a:ext uri="{9D8B030D-6E8A-4147-A177-3AD203B41FA5}">
                      <a16:colId xmlns:a16="http://schemas.microsoft.com/office/drawing/2014/main" val="2995363461"/>
                    </a:ext>
                  </a:extLst>
                </a:gridCol>
              </a:tblGrid>
              <a:tr h="3671023">
                <a:tc>
                  <a:txBody>
                    <a:bodyPr/>
                    <a:lstStyle/>
                    <a:p>
                      <a:pPr marL="0" indent="0">
                        <a:buFont typeface="Arial" panose="020B0604020202020204" pitchFamily="34" charset="0"/>
                        <a:buNone/>
                      </a:pPr>
                      <a:r>
                        <a:rPr lang="de-DE" sz="1400" b="1" dirty="0">
                          <a:solidFill>
                            <a:schemeClr val="bg1"/>
                          </a:solidFill>
                        </a:rPr>
                        <a:t>Ziel</a:t>
                      </a:r>
                    </a:p>
                    <a:p>
                      <a:pPr marL="285750" indent="-285750">
                        <a:buFont typeface="Arial" panose="020B0604020202020204" pitchFamily="34" charset="0"/>
                        <a:buChar char="•"/>
                      </a:pPr>
                      <a:r>
                        <a:rPr lang="de-DE" sz="1400" b="0" dirty="0">
                          <a:solidFill>
                            <a:schemeClr val="bg1"/>
                          </a:solidFill>
                        </a:rPr>
                        <a:t>Abschätzung des Einflusses von Schwachstellen auf die Lebensdauer der Werkstücke. Bisher nur experimentell möglich mit hohem Aufwand und durch Zerstörung des Werkstücks.</a:t>
                      </a:r>
                    </a:p>
                    <a:p>
                      <a:pPr marL="0" indent="0">
                        <a:buFont typeface="Arial" panose="020B0604020202020204" pitchFamily="34" charset="0"/>
                        <a:buNone/>
                      </a:pPr>
                      <a:endParaRPr lang="de-DE" sz="1400" b="0" dirty="0">
                        <a:solidFill>
                          <a:schemeClr val="bg1"/>
                        </a:solidFill>
                      </a:endParaRPr>
                    </a:p>
                    <a:p>
                      <a:pPr marL="0" indent="0">
                        <a:buFont typeface="Arial" panose="020B0604020202020204" pitchFamily="34" charset="0"/>
                        <a:buNone/>
                      </a:pPr>
                      <a:r>
                        <a:rPr lang="de-DE" sz="1400" b="1" dirty="0">
                          <a:solidFill>
                            <a:schemeClr val="bg1"/>
                          </a:solidFill>
                        </a:rPr>
                        <a:t>Methodik</a:t>
                      </a:r>
                    </a:p>
                    <a:p>
                      <a:pPr marL="285750" indent="-285750">
                        <a:buFont typeface="Arial" panose="020B0604020202020204" pitchFamily="34" charset="0"/>
                        <a:buChar char="•"/>
                      </a:pPr>
                      <a:r>
                        <a:rPr lang="de-DE" sz="1400" b="0" dirty="0">
                          <a:solidFill>
                            <a:schemeClr val="bg1"/>
                          </a:solidFill>
                        </a:rPr>
                        <a:t>Numerik: FEM-Simulation der Schweißprozesse mit ABAQUS</a:t>
                      </a:r>
                    </a:p>
                    <a:p>
                      <a:pPr marL="285750" indent="-285750">
                        <a:buFont typeface="Arial" panose="020B0604020202020204" pitchFamily="34" charset="0"/>
                        <a:buChar char="•"/>
                      </a:pPr>
                      <a:r>
                        <a:rPr lang="de-DE" sz="1400" b="0" dirty="0">
                          <a:solidFill>
                            <a:schemeClr val="bg1"/>
                          </a:solidFill>
                        </a:rPr>
                        <a:t>Kollaboration mit </a:t>
                      </a:r>
                      <a:r>
                        <a:rPr lang="de-DE" sz="1400" b="0" dirty="0" err="1">
                          <a:solidFill>
                            <a:schemeClr val="bg1"/>
                          </a:solidFill>
                        </a:rPr>
                        <a:t>Lauer&amp;Weiss</a:t>
                      </a:r>
                      <a:r>
                        <a:rPr lang="de-DE" sz="1400" b="0" dirty="0">
                          <a:solidFill>
                            <a:schemeClr val="bg1"/>
                          </a:solidFill>
                        </a:rPr>
                        <a:t> (Simulations-Dienstleister) und HLRS </a:t>
                      </a:r>
                    </a:p>
                    <a:p>
                      <a:pPr marL="0" indent="0">
                        <a:buFont typeface="Arial" panose="020B0604020202020204" pitchFamily="34" charset="0"/>
                        <a:buNone/>
                      </a:pPr>
                      <a:endParaRPr lang="de-DE" sz="1400" b="0" dirty="0">
                        <a:solidFill>
                          <a:schemeClr val="bg1"/>
                        </a:solidFill>
                      </a:endParaRPr>
                    </a:p>
                    <a:p>
                      <a:pPr marL="0" indent="0">
                        <a:buFont typeface="Arial" panose="020B0604020202020204" pitchFamily="34" charset="0"/>
                        <a:buNone/>
                      </a:pPr>
                      <a:r>
                        <a:rPr lang="de-DE" sz="1400" b="1" dirty="0">
                          <a:solidFill>
                            <a:schemeClr val="bg1"/>
                          </a:solidFill>
                        </a:rPr>
                        <a:t>Ergebnis</a:t>
                      </a:r>
                    </a:p>
                    <a:p>
                      <a:pPr marL="285750" indent="-285750">
                        <a:buFont typeface="Arial" panose="020B0604020202020204" pitchFamily="34" charset="0"/>
                        <a:buChar char="•"/>
                      </a:pPr>
                      <a:r>
                        <a:rPr lang="de-DE" sz="1400" b="0" dirty="0">
                          <a:solidFill>
                            <a:schemeClr val="bg1"/>
                          </a:solidFill>
                        </a:rPr>
                        <a:t>Mit HPC dauert die Simulation nur wenige Stunden.</a:t>
                      </a:r>
                    </a:p>
                    <a:p>
                      <a:pPr marL="285750" indent="-285750">
                        <a:buFont typeface="Arial" panose="020B0604020202020204" pitchFamily="34" charset="0"/>
                        <a:buChar char="•"/>
                      </a:pPr>
                      <a:r>
                        <a:rPr lang="de-DE" sz="1400" b="0" dirty="0">
                          <a:solidFill>
                            <a:schemeClr val="bg1"/>
                          </a:solidFill>
                        </a:rPr>
                        <a:t>Statt mehrere (4-5) teure Untersuchungen pro Jahr werden günstige Simulationen durchgeführt (~40k EUR p.a. Einsparung für LBO)</a:t>
                      </a:r>
                    </a:p>
                    <a:p>
                      <a:pPr marL="0" indent="0">
                        <a:buFont typeface="Arial" panose="020B0604020202020204" pitchFamily="34" charset="0"/>
                        <a:buNone/>
                      </a:pPr>
                      <a:endParaRPr lang="de-DE" sz="1400" b="0" dirty="0">
                        <a:solidFill>
                          <a:schemeClr val="bg1"/>
                        </a:solidFill>
                      </a:endParaRPr>
                    </a:p>
                    <a:p>
                      <a:pPr marL="0" indent="0">
                        <a:buFont typeface="Arial" panose="020B0604020202020204" pitchFamily="34" charset="0"/>
                        <a:buNone/>
                      </a:pPr>
                      <a:r>
                        <a:rPr lang="de-DE" sz="1400" b="1" dirty="0">
                          <a:solidFill>
                            <a:schemeClr val="bg1"/>
                          </a:solidFill>
                        </a:rPr>
                        <a:t>Bollinger und Ohr UG (haftungsbeschränkt)</a:t>
                      </a:r>
                    </a:p>
                    <a:p>
                      <a:pPr marL="285750" indent="-285750">
                        <a:buFont typeface="Arial" panose="020B0604020202020204" pitchFamily="34" charset="0"/>
                        <a:buChar char="•"/>
                      </a:pPr>
                      <a:r>
                        <a:rPr lang="de-DE" sz="1400" b="0" dirty="0">
                          <a:solidFill>
                            <a:schemeClr val="bg1"/>
                          </a:solidFill>
                        </a:rPr>
                        <a:t>KMU, Lasersystemtechnik in Korb im Remstal</a:t>
                      </a:r>
                    </a:p>
                  </a:txBody>
                  <a:tcPr>
                    <a:solidFill>
                      <a:srgbClr val="B88601"/>
                    </a:solidFill>
                  </a:tcPr>
                </a:tc>
                <a:extLst>
                  <a:ext uri="{0D108BD9-81ED-4DB2-BD59-A6C34878D82A}">
                    <a16:rowId xmlns:a16="http://schemas.microsoft.com/office/drawing/2014/main" val="185082139"/>
                  </a:ext>
                </a:extLst>
              </a:tr>
            </a:tbl>
          </a:graphicData>
        </a:graphic>
      </p:graphicFrame>
      <p:sp>
        <p:nvSpPr>
          <p:cNvPr id="5" name="Datumsplatzhalter 4">
            <a:extLst>
              <a:ext uri="{FF2B5EF4-FFF2-40B4-BE49-F238E27FC236}">
                <a16:creationId xmlns:a16="http://schemas.microsoft.com/office/drawing/2014/main" id="{563C7AAD-D21F-4928-9C4E-101E1905A85B}"/>
              </a:ext>
            </a:extLst>
          </p:cNvPr>
          <p:cNvSpPr>
            <a:spLocks noGrp="1"/>
          </p:cNvSpPr>
          <p:nvPr>
            <p:ph type="dt" sz="half" idx="2"/>
          </p:nvPr>
        </p:nvSpPr>
        <p:spPr/>
        <p:txBody>
          <a:bodyPr/>
          <a:lstStyle/>
          <a:p>
            <a:endParaRPr lang="de-DE" dirty="0"/>
          </a:p>
        </p:txBody>
      </p:sp>
      <p:sp>
        <p:nvSpPr>
          <p:cNvPr id="6" name="Fußzeilenplatzhalter 5">
            <a:extLst>
              <a:ext uri="{FF2B5EF4-FFF2-40B4-BE49-F238E27FC236}">
                <a16:creationId xmlns:a16="http://schemas.microsoft.com/office/drawing/2014/main" id="{1B19C38A-D2E7-4223-8E12-C5CF332A3764}"/>
              </a:ext>
            </a:extLst>
          </p:cNvPr>
          <p:cNvSpPr>
            <a:spLocks noGrp="1"/>
          </p:cNvSpPr>
          <p:nvPr>
            <p:ph type="ftr" sz="quarter" idx="3"/>
          </p:nvPr>
        </p:nvSpPr>
        <p:spPr/>
        <p:txBody>
          <a:bodyPr/>
          <a:lstStyle/>
          <a:p>
            <a:r>
              <a:rPr lang="de-DE" dirty="0"/>
              <a:t>supercomputing-in.de</a:t>
            </a:r>
          </a:p>
        </p:txBody>
      </p:sp>
      <p:sp>
        <p:nvSpPr>
          <p:cNvPr id="7" name="Foliennummernplatzhalter 6">
            <a:extLst>
              <a:ext uri="{FF2B5EF4-FFF2-40B4-BE49-F238E27FC236}">
                <a16:creationId xmlns:a16="http://schemas.microsoft.com/office/drawing/2014/main" id="{0301D34C-7BE3-4E49-9629-0AEA49A11D93}"/>
              </a:ext>
            </a:extLst>
          </p:cNvPr>
          <p:cNvSpPr>
            <a:spLocks noGrp="1"/>
          </p:cNvSpPr>
          <p:nvPr>
            <p:ph type="sldNum" sz="quarter" idx="4"/>
          </p:nvPr>
        </p:nvSpPr>
        <p:spPr/>
        <p:txBody>
          <a:bodyPr/>
          <a:lstStyle/>
          <a:p>
            <a:fld id="{226FA03D-DB51-42B5-8FE3-7C095EA37BF1}" type="slidenum">
              <a:rPr lang="de-DE" smtClean="0"/>
              <a:pPr/>
              <a:t>5</a:t>
            </a:fld>
            <a:endParaRPr lang="de-DE" dirty="0"/>
          </a:p>
        </p:txBody>
      </p:sp>
      <p:pic>
        <p:nvPicPr>
          <p:cNvPr id="4" name="Grafik 3">
            <a:extLst>
              <a:ext uri="{FF2B5EF4-FFF2-40B4-BE49-F238E27FC236}">
                <a16:creationId xmlns:a16="http://schemas.microsoft.com/office/drawing/2014/main" id="{5D9B5720-FE4D-41ED-B30D-E4397394BDE2}"/>
              </a:ext>
            </a:extLst>
          </p:cNvPr>
          <p:cNvPicPr>
            <a:picLocks noChangeAspect="1"/>
          </p:cNvPicPr>
          <p:nvPr/>
        </p:nvPicPr>
        <p:blipFill>
          <a:blip r:embed="rId2"/>
          <a:stretch>
            <a:fillRect/>
          </a:stretch>
        </p:blipFill>
        <p:spPr>
          <a:xfrm>
            <a:off x="7485865" y="1872462"/>
            <a:ext cx="3867935" cy="3232110"/>
          </a:xfrm>
          <a:prstGeom prst="rect">
            <a:avLst/>
          </a:prstGeom>
        </p:spPr>
      </p:pic>
    </p:spTree>
    <p:extLst>
      <p:ext uri="{BB962C8B-B14F-4D97-AF65-F5344CB8AC3E}">
        <p14:creationId xmlns:p14="http://schemas.microsoft.com/office/powerpoint/2010/main" val="102932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4F30E8-51F4-4BD4-B5A4-1DDFEFB66E10}"/>
              </a:ext>
            </a:extLst>
          </p:cNvPr>
          <p:cNvSpPr>
            <a:spLocks noGrp="1"/>
          </p:cNvSpPr>
          <p:nvPr>
            <p:ph type="title"/>
          </p:nvPr>
        </p:nvSpPr>
        <p:spPr/>
        <p:txBody>
          <a:bodyPr/>
          <a:lstStyle/>
          <a:p>
            <a:r>
              <a:rPr lang="de-DE" dirty="0"/>
              <a:t>Success Stories</a:t>
            </a:r>
          </a:p>
        </p:txBody>
      </p:sp>
      <p:graphicFrame>
        <p:nvGraphicFramePr>
          <p:cNvPr id="9" name="Inhaltsplatzhalter 8">
            <a:extLst>
              <a:ext uri="{FF2B5EF4-FFF2-40B4-BE49-F238E27FC236}">
                <a16:creationId xmlns:a16="http://schemas.microsoft.com/office/drawing/2014/main" id="{2F151F17-F919-401F-85DF-402EB71910B0}"/>
              </a:ext>
            </a:extLst>
          </p:cNvPr>
          <p:cNvGraphicFramePr>
            <a:graphicFrameLocks noGrp="1"/>
          </p:cNvGraphicFramePr>
          <p:nvPr>
            <p:ph sz="half" idx="15"/>
            <p:extLst>
              <p:ext uri="{D42A27DB-BD31-4B8C-83A1-F6EECF244321}">
                <p14:modId xmlns:p14="http://schemas.microsoft.com/office/powerpoint/2010/main" val="2488535579"/>
              </p:ext>
            </p:extLst>
          </p:nvPr>
        </p:nvGraphicFramePr>
        <p:xfrm>
          <a:off x="838198" y="1873250"/>
          <a:ext cx="7261725" cy="4249758"/>
        </p:xfrm>
        <a:graphic>
          <a:graphicData uri="http://schemas.openxmlformats.org/drawingml/2006/table">
            <a:tbl>
              <a:tblPr firstRow="1" bandRow="1">
                <a:tableStyleId>{5C22544A-7EE6-4342-B048-85BDC9FD1C3A}</a:tableStyleId>
              </a:tblPr>
              <a:tblGrid>
                <a:gridCol w="7261725">
                  <a:extLst>
                    <a:ext uri="{9D8B030D-6E8A-4147-A177-3AD203B41FA5}">
                      <a16:colId xmlns:a16="http://schemas.microsoft.com/office/drawing/2014/main" val="2995363461"/>
                    </a:ext>
                  </a:extLst>
                </a:gridCol>
              </a:tblGrid>
              <a:tr h="4249758">
                <a:tc>
                  <a:txBody>
                    <a:bodyPr/>
                    <a:lstStyle/>
                    <a:p>
                      <a:pPr marL="0" indent="0">
                        <a:buFont typeface="Arial" panose="020B0604020202020204" pitchFamily="34" charset="0"/>
                        <a:buNone/>
                      </a:pPr>
                      <a:r>
                        <a:rPr lang="de-DE" sz="1400" b="1" dirty="0">
                          <a:solidFill>
                            <a:schemeClr val="bg1"/>
                          </a:solidFill>
                        </a:rPr>
                        <a:t>Ziel</a:t>
                      </a:r>
                    </a:p>
                    <a:p>
                      <a:pPr marL="285750" indent="-285750">
                        <a:buFont typeface="Arial" panose="020B0604020202020204" pitchFamily="34" charset="0"/>
                        <a:buChar char="•"/>
                      </a:pPr>
                      <a:r>
                        <a:rPr lang="de-DE" sz="1400" b="0" dirty="0">
                          <a:solidFill>
                            <a:schemeClr val="bg1"/>
                          </a:solidFill>
                        </a:rPr>
                        <a:t>Bestimmung von Temperatur- und Strömungsfeldern im Inneren von Hochtemperatur-Öfen. Experimentelle Messung schwierig und teuer.</a:t>
                      </a:r>
                    </a:p>
                    <a:p>
                      <a:pPr marL="0" indent="0">
                        <a:buFont typeface="Arial" panose="020B0604020202020204" pitchFamily="34" charset="0"/>
                        <a:buNone/>
                      </a:pPr>
                      <a:endParaRPr lang="de-DE" sz="1400" b="0" dirty="0">
                        <a:solidFill>
                          <a:schemeClr val="bg1"/>
                        </a:solidFill>
                      </a:endParaRPr>
                    </a:p>
                    <a:p>
                      <a:pPr marL="0" indent="0">
                        <a:buFont typeface="Arial" panose="020B0604020202020204" pitchFamily="34" charset="0"/>
                        <a:buNone/>
                      </a:pPr>
                      <a:r>
                        <a:rPr lang="de-DE" sz="1400" b="1" dirty="0">
                          <a:solidFill>
                            <a:schemeClr val="bg1"/>
                          </a:solidFill>
                        </a:rPr>
                        <a:t>Methodik</a:t>
                      </a:r>
                    </a:p>
                    <a:p>
                      <a:pPr marL="285750" indent="-285750">
                        <a:buFont typeface="Arial" panose="020B0604020202020204" pitchFamily="34" charset="0"/>
                        <a:buChar char="•"/>
                      </a:pPr>
                      <a:r>
                        <a:rPr lang="de-DE" sz="1400" b="0" dirty="0">
                          <a:solidFill>
                            <a:schemeClr val="bg1"/>
                          </a:solidFill>
                        </a:rPr>
                        <a:t>Numerik: CFD-Simulation mit </a:t>
                      </a:r>
                      <a:r>
                        <a:rPr lang="de-DE" sz="1400" b="0" dirty="0" err="1">
                          <a:solidFill>
                            <a:schemeClr val="bg1"/>
                          </a:solidFill>
                        </a:rPr>
                        <a:t>OpenFOAM</a:t>
                      </a:r>
                      <a:endParaRPr lang="de-DE" sz="1400" b="0" dirty="0">
                        <a:solidFill>
                          <a:schemeClr val="bg1"/>
                        </a:solidFill>
                      </a:endParaRPr>
                    </a:p>
                    <a:p>
                      <a:pPr marL="285750" indent="-285750">
                        <a:buFont typeface="Arial" panose="020B0604020202020204" pitchFamily="34" charset="0"/>
                        <a:buChar char="•"/>
                      </a:pPr>
                      <a:r>
                        <a:rPr lang="de-DE" sz="1400" b="0" dirty="0">
                          <a:solidFill>
                            <a:schemeClr val="bg1"/>
                          </a:solidFill>
                        </a:rPr>
                        <a:t>Zunächst wurde ein Prototyp-Ofen entwickelt und hergestellt. Dieser lieferte Daten zur Validierung der Simulation.</a:t>
                      </a:r>
                    </a:p>
                    <a:p>
                      <a:pPr marL="285750" indent="-285750">
                        <a:buFont typeface="Arial" panose="020B0604020202020204" pitchFamily="34" charset="0"/>
                        <a:buChar char="•"/>
                      </a:pPr>
                      <a:r>
                        <a:rPr lang="de-DE" sz="1400" b="0" dirty="0">
                          <a:solidFill>
                            <a:schemeClr val="bg1"/>
                          </a:solidFill>
                        </a:rPr>
                        <a:t>Kooperation mit NAVASTO (Simulations-Dienstleister) und HLRS</a:t>
                      </a:r>
                    </a:p>
                    <a:p>
                      <a:pPr marL="0" indent="0">
                        <a:buFont typeface="Arial" panose="020B0604020202020204" pitchFamily="34" charset="0"/>
                        <a:buNone/>
                      </a:pPr>
                      <a:endParaRPr lang="de-DE" sz="1400" b="1" dirty="0">
                        <a:solidFill>
                          <a:schemeClr val="bg1"/>
                        </a:solidFill>
                      </a:endParaRPr>
                    </a:p>
                    <a:p>
                      <a:pPr marL="0" indent="0">
                        <a:buFont typeface="Arial" panose="020B0604020202020204" pitchFamily="34" charset="0"/>
                        <a:buNone/>
                      </a:pPr>
                      <a:r>
                        <a:rPr lang="de-DE" sz="1400" b="1" dirty="0">
                          <a:solidFill>
                            <a:schemeClr val="bg1"/>
                          </a:solidFill>
                        </a:rPr>
                        <a:t>Ergebnis</a:t>
                      </a:r>
                    </a:p>
                    <a:p>
                      <a:pPr marL="285750" indent="-285750">
                        <a:buFont typeface="Arial" panose="020B0604020202020204" pitchFamily="34" charset="0"/>
                        <a:buChar char="•"/>
                      </a:pPr>
                      <a:r>
                        <a:rPr lang="de-DE" sz="1400" b="0" dirty="0">
                          <a:solidFill>
                            <a:schemeClr val="bg1"/>
                          </a:solidFill>
                        </a:rPr>
                        <a:t>Design an mehreren Stellen verbessert durch Simulation</a:t>
                      </a:r>
                    </a:p>
                    <a:p>
                      <a:pPr marL="285750" indent="-285750">
                        <a:buFont typeface="Arial" panose="020B0604020202020204" pitchFamily="34" charset="0"/>
                        <a:buChar char="•"/>
                      </a:pPr>
                      <a:r>
                        <a:rPr lang="de-DE" sz="1400" b="0" dirty="0">
                          <a:solidFill>
                            <a:schemeClr val="bg1"/>
                          </a:solidFill>
                        </a:rPr>
                        <a:t>Kosten durch Umbauten vor/nach Auslieferung eingespart (bis zu 25.000€)</a:t>
                      </a:r>
                    </a:p>
                    <a:p>
                      <a:pPr marL="285750" indent="-285750">
                        <a:buFont typeface="Arial" panose="020B0604020202020204" pitchFamily="34" charset="0"/>
                        <a:buChar char="•"/>
                      </a:pPr>
                      <a:r>
                        <a:rPr lang="de-DE" sz="1400" b="0" dirty="0">
                          <a:solidFill>
                            <a:schemeClr val="bg1"/>
                          </a:solidFill>
                        </a:rPr>
                        <a:t>Preisreduzierung durch Identifikation von überdimensionierten Komponenten (von bis zu 20%)</a:t>
                      </a:r>
                    </a:p>
                    <a:p>
                      <a:pPr marL="285750" indent="-285750">
                        <a:buFont typeface="Arial" panose="020B0604020202020204" pitchFamily="34" charset="0"/>
                        <a:buChar char="•"/>
                      </a:pPr>
                      <a:r>
                        <a:rPr lang="de-DE" sz="1400" b="0" dirty="0">
                          <a:solidFill>
                            <a:schemeClr val="bg1"/>
                          </a:solidFill>
                        </a:rPr>
                        <a:t>Analyse des Geschäftsmodells: Bis 2023 wird eine Verdreifachung der Kapitalerträge erwartet</a:t>
                      </a:r>
                    </a:p>
                    <a:p>
                      <a:pPr marL="0" indent="0">
                        <a:buFont typeface="Arial" panose="020B0604020202020204" pitchFamily="34" charset="0"/>
                        <a:buNone/>
                      </a:pPr>
                      <a:endParaRPr lang="de-DE" sz="1400" b="0" dirty="0">
                        <a:solidFill>
                          <a:schemeClr val="bg1"/>
                        </a:solidFill>
                      </a:endParaRPr>
                    </a:p>
                    <a:p>
                      <a:pPr marL="0" indent="0">
                        <a:buFont typeface="Arial" panose="020B0604020202020204" pitchFamily="34" charset="0"/>
                        <a:buNone/>
                      </a:pPr>
                      <a:r>
                        <a:rPr lang="de-DE" sz="1400" b="1" dirty="0">
                          <a:solidFill>
                            <a:schemeClr val="bg1"/>
                          </a:solidFill>
                        </a:rPr>
                        <a:t>XERION BERLIN </a:t>
                      </a:r>
                      <a:r>
                        <a:rPr lang="de-DE" sz="1400" b="1" dirty="0" err="1">
                          <a:solidFill>
                            <a:schemeClr val="bg1"/>
                          </a:solidFill>
                        </a:rPr>
                        <a:t>LABORATORIES®GmbH</a:t>
                      </a:r>
                      <a:endParaRPr lang="de-DE" sz="1400" b="1" dirty="0">
                        <a:solidFill>
                          <a:schemeClr val="bg1"/>
                        </a:solidFill>
                      </a:endParaRPr>
                    </a:p>
                    <a:p>
                      <a:pPr marL="285750" indent="-285750">
                        <a:buFont typeface="Arial" panose="020B0604020202020204" pitchFamily="34" charset="0"/>
                        <a:buChar char="•"/>
                      </a:pPr>
                      <a:r>
                        <a:rPr lang="de-DE" sz="1400" b="0" dirty="0">
                          <a:solidFill>
                            <a:schemeClr val="bg1"/>
                          </a:solidFill>
                        </a:rPr>
                        <a:t>KMU, Hersteller/Entwickler von Hochtemperatur-Öfen in Berlin</a:t>
                      </a:r>
                    </a:p>
                  </a:txBody>
                  <a:tcPr>
                    <a:solidFill>
                      <a:srgbClr val="B88601"/>
                    </a:solidFill>
                  </a:tcPr>
                </a:tc>
                <a:extLst>
                  <a:ext uri="{0D108BD9-81ED-4DB2-BD59-A6C34878D82A}">
                    <a16:rowId xmlns:a16="http://schemas.microsoft.com/office/drawing/2014/main" val="185082139"/>
                  </a:ext>
                </a:extLst>
              </a:tr>
            </a:tbl>
          </a:graphicData>
        </a:graphic>
      </p:graphicFrame>
      <p:sp>
        <p:nvSpPr>
          <p:cNvPr id="5" name="Datumsplatzhalter 4">
            <a:extLst>
              <a:ext uri="{FF2B5EF4-FFF2-40B4-BE49-F238E27FC236}">
                <a16:creationId xmlns:a16="http://schemas.microsoft.com/office/drawing/2014/main" id="{563C7AAD-D21F-4928-9C4E-101E1905A85B}"/>
              </a:ext>
            </a:extLst>
          </p:cNvPr>
          <p:cNvSpPr>
            <a:spLocks noGrp="1"/>
          </p:cNvSpPr>
          <p:nvPr>
            <p:ph type="dt" sz="half" idx="2"/>
          </p:nvPr>
        </p:nvSpPr>
        <p:spPr/>
        <p:txBody>
          <a:bodyPr/>
          <a:lstStyle/>
          <a:p>
            <a:endParaRPr lang="de-DE" dirty="0"/>
          </a:p>
        </p:txBody>
      </p:sp>
      <p:sp>
        <p:nvSpPr>
          <p:cNvPr id="6" name="Fußzeilenplatzhalter 5">
            <a:extLst>
              <a:ext uri="{FF2B5EF4-FFF2-40B4-BE49-F238E27FC236}">
                <a16:creationId xmlns:a16="http://schemas.microsoft.com/office/drawing/2014/main" id="{1B19C38A-D2E7-4223-8E12-C5CF332A3764}"/>
              </a:ext>
            </a:extLst>
          </p:cNvPr>
          <p:cNvSpPr>
            <a:spLocks noGrp="1"/>
          </p:cNvSpPr>
          <p:nvPr>
            <p:ph type="ftr" sz="quarter" idx="3"/>
          </p:nvPr>
        </p:nvSpPr>
        <p:spPr/>
        <p:txBody>
          <a:bodyPr/>
          <a:lstStyle/>
          <a:p>
            <a:r>
              <a:rPr lang="de-DE" dirty="0"/>
              <a:t>supercomputing-in.de</a:t>
            </a:r>
          </a:p>
        </p:txBody>
      </p:sp>
      <p:sp>
        <p:nvSpPr>
          <p:cNvPr id="7" name="Foliennummernplatzhalter 6">
            <a:extLst>
              <a:ext uri="{FF2B5EF4-FFF2-40B4-BE49-F238E27FC236}">
                <a16:creationId xmlns:a16="http://schemas.microsoft.com/office/drawing/2014/main" id="{0301D34C-7BE3-4E49-9629-0AEA49A11D93}"/>
              </a:ext>
            </a:extLst>
          </p:cNvPr>
          <p:cNvSpPr>
            <a:spLocks noGrp="1"/>
          </p:cNvSpPr>
          <p:nvPr>
            <p:ph type="sldNum" sz="quarter" idx="4"/>
          </p:nvPr>
        </p:nvSpPr>
        <p:spPr/>
        <p:txBody>
          <a:bodyPr/>
          <a:lstStyle/>
          <a:p>
            <a:fld id="{226FA03D-DB51-42B5-8FE3-7C095EA37BF1}" type="slidenum">
              <a:rPr lang="de-DE" smtClean="0"/>
              <a:pPr/>
              <a:t>6</a:t>
            </a:fld>
            <a:endParaRPr lang="de-DE" dirty="0"/>
          </a:p>
        </p:txBody>
      </p:sp>
      <p:pic>
        <p:nvPicPr>
          <p:cNvPr id="3" name="Grafik 2">
            <a:extLst>
              <a:ext uri="{FF2B5EF4-FFF2-40B4-BE49-F238E27FC236}">
                <a16:creationId xmlns:a16="http://schemas.microsoft.com/office/drawing/2014/main" id="{E7415A56-A465-4068-A707-4E819C1C22C9}"/>
              </a:ext>
            </a:extLst>
          </p:cNvPr>
          <p:cNvPicPr>
            <a:picLocks noChangeAspect="1"/>
          </p:cNvPicPr>
          <p:nvPr/>
        </p:nvPicPr>
        <p:blipFill>
          <a:blip r:embed="rId2"/>
          <a:stretch>
            <a:fillRect/>
          </a:stretch>
        </p:blipFill>
        <p:spPr>
          <a:xfrm>
            <a:off x="8259205" y="1872462"/>
            <a:ext cx="3094595" cy="4145280"/>
          </a:xfrm>
          <a:prstGeom prst="rect">
            <a:avLst/>
          </a:prstGeom>
        </p:spPr>
      </p:pic>
    </p:spTree>
    <p:extLst>
      <p:ext uri="{BB962C8B-B14F-4D97-AF65-F5344CB8AC3E}">
        <p14:creationId xmlns:p14="http://schemas.microsoft.com/office/powerpoint/2010/main" val="3593172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10878E-B27D-4EB0-AFDC-95B2E13E08EA}"/>
              </a:ext>
            </a:extLst>
          </p:cNvPr>
          <p:cNvSpPr>
            <a:spLocks noGrp="1"/>
          </p:cNvSpPr>
          <p:nvPr>
            <p:ph type="title"/>
          </p:nvPr>
        </p:nvSpPr>
        <p:spPr>
          <a:xfrm>
            <a:off x="838200" y="1928736"/>
            <a:ext cx="10515600" cy="3000528"/>
          </a:xfrm>
        </p:spPr>
        <p:txBody>
          <a:bodyPr/>
          <a:lstStyle/>
          <a:p>
            <a:pPr algn="l"/>
            <a:r>
              <a:rPr lang="de-DE" sz="2400" dirty="0"/>
              <a:t>Haben wir Ihr Interesse geweckt?</a:t>
            </a:r>
            <a:br>
              <a:rPr lang="de-DE" sz="2400" dirty="0"/>
            </a:br>
            <a:r>
              <a:rPr lang="de-DE" sz="2400" dirty="0"/>
              <a:t>Möchten Sie mehr über den Nutzen von HPC für Ihr Unternehmen</a:t>
            </a:r>
            <a:br>
              <a:rPr lang="de-DE" sz="2400" dirty="0"/>
            </a:br>
            <a:r>
              <a:rPr lang="de-DE" sz="2400" dirty="0"/>
              <a:t>erfahren?</a:t>
            </a:r>
            <a:br>
              <a:rPr lang="de-DE" sz="2400" dirty="0"/>
            </a:br>
            <a:br>
              <a:rPr lang="de-DE" sz="2400" dirty="0"/>
            </a:br>
            <a:r>
              <a:rPr lang="de-DE" sz="2400" dirty="0"/>
              <a:t>→ Kontaktieren Sie uns, wir klären gerne Ihre individuellen Fragen!</a:t>
            </a:r>
          </a:p>
        </p:txBody>
      </p:sp>
      <p:sp>
        <p:nvSpPr>
          <p:cNvPr id="3" name="Datumsplatzhalter 2">
            <a:extLst>
              <a:ext uri="{FF2B5EF4-FFF2-40B4-BE49-F238E27FC236}">
                <a16:creationId xmlns:a16="http://schemas.microsoft.com/office/drawing/2014/main" id="{C5DCBC11-3474-43E6-A13C-9CA2ABB24007}"/>
              </a:ext>
            </a:extLst>
          </p:cNvPr>
          <p:cNvSpPr>
            <a:spLocks noGrp="1"/>
          </p:cNvSpPr>
          <p:nvPr>
            <p:ph type="dt" sz="half" idx="2"/>
          </p:nvPr>
        </p:nvSpPr>
        <p:spPr/>
        <p:txBody>
          <a:bodyPr/>
          <a:lstStyle/>
          <a:p>
            <a:endParaRPr lang="de-DE" dirty="0"/>
          </a:p>
        </p:txBody>
      </p:sp>
      <p:sp>
        <p:nvSpPr>
          <p:cNvPr id="4" name="Fußzeilenplatzhalter 3">
            <a:extLst>
              <a:ext uri="{FF2B5EF4-FFF2-40B4-BE49-F238E27FC236}">
                <a16:creationId xmlns:a16="http://schemas.microsoft.com/office/drawing/2014/main" id="{25CD40ED-393B-4A64-81F5-F9795E1090C9}"/>
              </a:ext>
            </a:extLst>
          </p:cNvPr>
          <p:cNvSpPr>
            <a:spLocks noGrp="1"/>
          </p:cNvSpPr>
          <p:nvPr>
            <p:ph type="ftr" sz="quarter" idx="3"/>
          </p:nvPr>
        </p:nvSpPr>
        <p:spPr/>
        <p:txBody>
          <a:bodyPr/>
          <a:lstStyle/>
          <a:p>
            <a:r>
              <a:rPr lang="de-DE" dirty="0"/>
              <a:t>supercomputing-in.de</a:t>
            </a:r>
          </a:p>
        </p:txBody>
      </p:sp>
      <p:sp>
        <p:nvSpPr>
          <p:cNvPr id="5" name="Foliennummernplatzhalter 4">
            <a:extLst>
              <a:ext uri="{FF2B5EF4-FFF2-40B4-BE49-F238E27FC236}">
                <a16:creationId xmlns:a16="http://schemas.microsoft.com/office/drawing/2014/main" id="{7A3326A8-08EC-4B6D-8B18-920F1572BB2D}"/>
              </a:ext>
            </a:extLst>
          </p:cNvPr>
          <p:cNvSpPr>
            <a:spLocks noGrp="1"/>
          </p:cNvSpPr>
          <p:nvPr>
            <p:ph type="sldNum" sz="quarter" idx="4"/>
          </p:nvPr>
        </p:nvSpPr>
        <p:spPr/>
        <p:txBody>
          <a:bodyPr/>
          <a:lstStyle/>
          <a:p>
            <a:fld id="{226FA03D-DB51-42B5-8FE3-7C095EA37BF1}" type="slidenum">
              <a:rPr lang="de-DE" smtClean="0"/>
              <a:pPr/>
              <a:t>7</a:t>
            </a:fld>
            <a:endParaRPr lang="de-DE" dirty="0"/>
          </a:p>
        </p:txBody>
      </p:sp>
    </p:spTree>
    <p:extLst>
      <p:ext uri="{BB962C8B-B14F-4D97-AF65-F5344CB8AC3E}">
        <p14:creationId xmlns:p14="http://schemas.microsoft.com/office/powerpoint/2010/main" val="214589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9D4268EA-660E-40E8-A6D0-D3C3588D31E0}"/>
              </a:ext>
            </a:extLst>
          </p:cNvPr>
          <p:cNvSpPr>
            <a:spLocks noGrp="1"/>
          </p:cNvSpPr>
          <p:nvPr>
            <p:ph type="dt" sz="half" idx="4294967295"/>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Overpass Light" pitchFamily="2" charset="0"/>
              <a:ea typeface="+mn-ea"/>
              <a:cs typeface="+mn-cs"/>
            </a:endParaRPr>
          </a:p>
        </p:txBody>
      </p:sp>
      <p:sp>
        <p:nvSpPr>
          <p:cNvPr id="9" name="Fußzeilenplatzhalter 8">
            <a:extLst>
              <a:ext uri="{FF2B5EF4-FFF2-40B4-BE49-F238E27FC236}">
                <a16:creationId xmlns:a16="http://schemas.microsoft.com/office/drawing/2014/main" id="{D1EBA9AA-7E23-47CB-B2FF-35AEEC286DA5}"/>
              </a:ext>
            </a:extLst>
          </p:cNvPr>
          <p:cNvSpPr>
            <a:spLocks noGrp="1"/>
          </p:cNvSpPr>
          <p:nvPr>
            <p:ph type="ftr" sz="quarter" idx="4294967295"/>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Overpass Light" pitchFamily="2" charset="0"/>
              <a:ea typeface="+mn-ea"/>
              <a:cs typeface="+mn-cs"/>
            </a:endParaRPr>
          </a:p>
        </p:txBody>
      </p:sp>
      <p:sp>
        <p:nvSpPr>
          <p:cNvPr id="10" name="Foliennummernplatzhalter 9">
            <a:extLst>
              <a:ext uri="{FF2B5EF4-FFF2-40B4-BE49-F238E27FC236}">
                <a16:creationId xmlns:a16="http://schemas.microsoft.com/office/drawing/2014/main" id="{D29F1269-3DE3-44F0-9C92-44A03DA5CCF6}"/>
              </a:ext>
            </a:extLst>
          </p:cNvPr>
          <p:cNvSpPr>
            <a:spLocks noGrp="1"/>
          </p:cNvSpPr>
          <p:nvPr>
            <p:ph type="sldNum" sz="quarter" idx="4294967295"/>
          </p:nvPr>
        </p:nvSpPr>
        <p:spPr>
          <a:xfrm>
            <a:off x="8610600" y="6345559"/>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E7FAB-F0B7-4AF9-85BB-FA19DA429B2B}" type="slidenum">
              <a:rPr kumimoji="0" lang="de-DE" sz="1200" b="0" i="0" u="none" strike="noStrike" kern="1200" cap="none" spc="0" normalizeH="0" baseline="0" noProof="0" smtClean="0">
                <a:ln>
                  <a:noFill/>
                </a:ln>
                <a:solidFill>
                  <a:prstClr val="black">
                    <a:tint val="75000"/>
                  </a:prstClr>
                </a:solidFill>
                <a:effectLst/>
                <a:uLnTx/>
                <a:uFillTx/>
                <a:latin typeface="Overpass Light"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prstClr val="black">
                  <a:tint val="75000"/>
                </a:prstClr>
              </a:solidFill>
              <a:effectLst/>
              <a:uLnTx/>
              <a:uFillTx/>
              <a:latin typeface="Overpass Light" pitchFamily="2" charset="0"/>
              <a:ea typeface="+mn-ea"/>
              <a:cs typeface="+mn-cs"/>
            </a:endParaRPr>
          </a:p>
        </p:txBody>
      </p:sp>
    </p:spTree>
    <p:extLst>
      <p:ext uri="{BB962C8B-B14F-4D97-AF65-F5344CB8AC3E}">
        <p14:creationId xmlns:p14="http://schemas.microsoft.com/office/powerpoint/2010/main" val="4031402190"/>
      </p:ext>
    </p:extLst>
  </p:cSld>
  <p:clrMapOvr>
    <a:masterClrMapping/>
  </p:clrMapOvr>
</p:sld>
</file>

<file path=ppt/theme/theme1.xml><?xml version="1.0" encoding="utf-8"?>
<a:theme xmlns:a="http://schemas.openxmlformats.org/drawingml/2006/main" name="HammerHA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ammerHA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491</Words>
  <Application>Microsoft Office PowerPoint</Application>
  <PresentationFormat>Widescreen</PresentationFormat>
  <Paragraphs>77</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Exo 2 SemiBold</vt:lpstr>
      <vt:lpstr>Overpass</vt:lpstr>
      <vt:lpstr>Overpass Light</vt:lpstr>
      <vt:lpstr>HammerHAI</vt:lpstr>
      <vt:lpstr>1_HammerHAI</vt:lpstr>
      <vt:lpstr>High Performance  Computing: Eine Einführung</vt:lpstr>
      <vt:lpstr>Success Stories</vt:lpstr>
      <vt:lpstr>Success Stories</vt:lpstr>
      <vt:lpstr>Success Stories</vt:lpstr>
      <vt:lpstr>Success Stories</vt:lpstr>
      <vt:lpstr>Success Stories</vt:lpstr>
      <vt:lpstr>Haben wir Ihr Interesse geweckt? Möchten Sie mehr über den Nutzen von HPC für Ihr Unternehmen erfahren?  → Kontaktieren Sie uns, wir klären gerne Ihre individuellen Fragen!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Oriol Pineda</dc:creator>
  <cp:lastModifiedBy>Sally Kiebdaj</cp:lastModifiedBy>
  <cp:revision>109</cp:revision>
  <dcterms:created xsi:type="dcterms:W3CDTF">2023-05-17T09:50:08Z</dcterms:created>
  <dcterms:modified xsi:type="dcterms:W3CDTF">2025-06-17T15:03:15Z</dcterms:modified>
</cp:coreProperties>
</file>