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77" r:id="rId2"/>
  </p:sldMasterIdLst>
  <p:notesMasterIdLst>
    <p:notesMasterId r:id="rId8"/>
  </p:notesMasterIdLst>
  <p:handoutMasterIdLst>
    <p:handoutMasterId r:id="rId9"/>
  </p:handoutMasterIdLst>
  <p:sldIdLst>
    <p:sldId id="256" r:id="rId3"/>
    <p:sldId id="266" r:id="rId4"/>
    <p:sldId id="268" r:id="rId5"/>
    <p:sldId id="267" r:id="rId6"/>
    <p:sldId id="264"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8601"/>
    <a:srgbClr val="005481"/>
    <a:srgbClr val="4196B1"/>
    <a:srgbClr val="111518"/>
    <a:srgbClr val="72CBE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1" autoAdjust="0"/>
    <p:restoredTop sz="94690" autoAdjust="0"/>
  </p:normalViewPr>
  <p:slideViewPr>
    <p:cSldViewPr snapToGrid="0">
      <p:cViewPr varScale="1">
        <p:scale>
          <a:sx n="81" d="100"/>
          <a:sy n="81" d="100"/>
        </p:scale>
        <p:origin x="811"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5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B336376-5CBF-48D7-B358-3ACB8B14A2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F2818BF-930E-44C7-86F8-E7FAC7CBBB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0DDB02-3654-450A-A54D-76B3DA148509}" type="datetimeFigureOut">
              <a:rPr lang="de-DE" smtClean="0"/>
              <a:t>13.06.2025</a:t>
            </a:fld>
            <a:endParaRPr lang="de-DE"/>
          </a:p>
        </p:txBody>
      </p:sp>
      <p:sp>
        <p:nvSpPr>
          <p:cNvPr id="4" name="Fußzeilenplatzhalter 3">
            <a:extLst>
              <a:ext uri="{FF2B5EF4-FFF2-40B4-BE49-F238E27FC236}">
                <a16:creationId xmlns:a16="http://schemas.microsoft.com/office/drawing/2014/main" id="{A769C269-C2A1-4140-9E82-883AF9DBAD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9055855A-06C3-4181-AFAA-BE8F81BA36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D7BA5-A4B8-4E54-A93B-CB077412FA86}" type="slidenum">
              <a:rPr lang="de-DE" smtClean="0"/>
              <a:t>‹Nr.›</a:t>
            </a:fld>
            <a:endParaRPr lang="de-DE"/>
          </a:p>
        </p:txBody>
      </p:sp>
    </p:spTree>
    <p:extLst>
      <p:ext uri="{BB962C8B-B14F-4D97-AF65-F5344CB8AC3E}">
        <p14:creationId xmlns:p14="http://schemas.microsoft.com/office/powerpoint/2010/main" val="85780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E07719-A6EF-47E3-98EE-226E705DEFB7}" type="datetimeFigureOut">
              <a:rPr lang="de-DE" smtClean="0"/>
              <a:t>13.06.2025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99B43-5BB1-48B0-8E6D-895F45B9E96A}" type="slidenum">
              <a:rPr lang="de-DE" smtClean="0"/>
              <a:t>‹Nr.›</a:t>
            </a:fld>
            <a:endParaRPr lang="de-DE"/>
          </a:p>
        </p:txBody>
      </p:sp>
    </p:spTree>
    <p:extLst>
      <p:ext uri="{BB962C8B-B14F-4D97-AF65-F5344CB8AC3E}">
        <p14:creationId xmlns:p14="http://schemas.microsoft.com/office/powerpoint/2010/main" val="317236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8BFB3E7-7994-4970-ACDB-79A447294C0E}"/>
              </a:ext>
            </a:extLst>
          </p:cNvPr>
          <p:cNvSpPr/>
          <p:nvPr userDrawn="1"/>
        </p:nvSpPr>
        <p:spPr>
          <a:xfrm>
            <a:off x="7838983" y="0"/>
            <a:ext cx="4353017" cy="1793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ítulo 1"/>
          <p:cNvSpPr>
            <a:spLocks noGrp="1"/>
          </p:cNvSpPr>
          <p:nvPr>
            <p:ph type="ctrTitle" hasCustomPrompt="1"/>
          </p:nvPr>
        </p:nvSpPr>
        <p:spPr>
          <a:xfrm>
            <a:off x="1524000" y="2789554"/>
            <a:ext cx="9144000" cy="1102043"/>
          </a:xfrm>
          <a:prstGeom prst="rect">
            <a:avLst/>
          </a:prstGeom>
        </p:spPr>
        <p:txBody>
          <a:bodyPr anchor="b">
            <a:norm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3" name="Subtítulo 2"/>
          <p:cNvSpPr>
            <a:spLocks noGrp="1"/>
          </p:cNvSpPr>
          <p:nvPr>
            <p:ph type="subTitle" idx="1" hasCustomPrompt="1"/>
          </p:nvPr>
        </p:nvSpPr>
        <p:spPr>
          <a:xfrm>
            <a:off x="1524000" y="3922078"/>
            <a:ext cx="9144000" cy="954722"/>
          </a:xfrm>
          <a:prstGeom prst="rect">
            <a:avLst/>
          </a:prstGeom>
        </p:spPr>
        <p:txBody>
          <a:bodyPr>
            <a:normAutofit/>
          </a:bodyPr>
          <a:lstStyle>
            <a:lvl1pPr marL="0" indent="0" algn="l">
              <a:buNone/>
              <a:defRPr sz="3500">
                <a:solidFill>
                  <a:srgbClr val="111518"/>
                </a:solidFill>
                <a:latin typeface="Overpass" panose="020B0503020203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Subtitle</a:t>
            </a:r>
            <a:endParaRPr lang="en-GB" dirty="0"/>
          </a:p>
        </p:txBody>
      </p:sp>
      <p:pic>
        <p:nvPicPr>
          <p:cNvPr id="9" name="Grafik 8">
            <a:extLst>
              <a:ext uri="{FF2B5EF4-FFF2-40B4-BE49-F238E27FC236}">
                <a16:creationId xmlns:a16="http://schemas.microsoft.com/office/drawing/2014/main" id="{94072955-E25A-44CA-B6D7-E4E5DE2EA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589" y="0"/>
            <a:ext cx="4451411" cy="2669991"/>
          </a:xfrm>
          <a:prstGeom prst="rect">
            <a:avLst/>
          </a:prstGeom>
        </p:spPr>
      </p:pic>
    </p:spTree>
    <p:extLst>
      <p:ext uri="{BB962C8B-B14F-4D97-AF65-F5344CB8AC3E}">
        <p14:creationId xmlns:p14="http://schemas.microsoft.com/office/powerpoint/2010/main" val="268921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68BFB3E7-7994-4970-ACDB-79A447294C0E}"/>
              </a:ext>
            </a:extLst>
          </p:cNvPr>
          <p:cNvSpPr/>
          <p:nvPr userDrawn="1"/>
        </p:nvSpPr>
        <p:spPr>
          <a:xfrm>
            <a:off x="7838983" y="0"/>
            <a:ext cx="4353017" cy="1793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ítulo 1"/>
          <p:cNvSpPr>
            <a:spLocks noGrp="1"/>
          </p:cNvSpPr>
          <p:nvPr>
            <p:ph type="ctrTitle" hasCustomPrompt="1"/>
          </p:nvPr>
        </p:nvSpPr>
        <p:spPr>
          <a:xfrm>
            <a:off x="1524000" y="2789554"/>
            <a:ext cx="9144000" cy="1102043"/>
          </a:xfrm>
          <a:prstGeom prst="rect">
            <a:avLst/>
          </a:prstGeom>
        </p:spPr>
        <p:txBody>
          <a:bodyPr anchor="b">
            <a:norm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3" name="Subtítulo 2"/>
          <p:cNvSpPr>
            <a:spLocks noGrp="1"/>
          </p:cNvSpPr>
          <p:nvPr>
            <p:ph type="subTitle" idx="1" hasCustomPrompt="1"/>
          </p:nvPr>
        </p:nvSpPr>
        <p:spPr>
          <a:xfrm>
            <a:off x="1524000" y="3922078"/>
            <a:ext cx="9144000" cy="954722"/>
          </a:xfrm>
          <a:prstGeom prst="rect">
            <a:avLst/>
          </a:prstGeom>
        </p:spPr>
        <p:txBody>
          <a:bodyPr>
            <a:normAutofit/>
          </a:bodyPr>
          <a:lstStyle>
            <a:lvl1pPr marL="0" indent="0" algn="l">
              <a:buNone/>
              <a:defRPr sz="3500">
                <a:solidFill>
                  <a:srgbClr val="111518"/>
                </a:solidFill>
                <a:latin typeface="Overpass" panose="020B0503020203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Untertitel</a:t>
            </a:r>
            <a:endParaRPr lang="en-GB" dirty="0"/>
          </a:p>
        </p:txBody>
      </p:sp>
      <p:pic>
        <p:nvPicPr>
          <p:cNvPr id="9" name="Grafik 8">
            <a:extLst>
              <a:ext uri="{FF2B5EF4-FFF2-40B4-BE49-F238E27FC236}">
                <a16:creationId xmlns:a16="http://schemas.microsoft.com/office/drawing/2014/main" id="{94072955-E25A-44CA-B6D7-E4E5DE2EA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0589" y="0"/>
            <a:ext cx="4451411" cy="2669991"/>
          </a:xfrm>
          <a:prstGeom prst="rect">
            <a:avLst/>
          </a:prstGeom>
        </p:spPr>
      </p:pic>
    </p:spTree>
    <p:extLst>
      <p:ext uri="{BB962C8B-B14F-4D97-AF65-F5344CB8AC3E}">
        <p14:creationId xmlns:p14="http://schemas.microsoft.com/office/powerpoint/2010/main" val="72939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object and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3" name="Marcador de contenido 2"/>
          <p:cNvSpPr>
            <a:spLocks noGrp="1"/>
          </p:cNvSpPr>
          <p:nvPr>
            <p:ph idx="1" hasCustomPrompt="1"/>
          </p:nvPr>
        </p:nvSpPr>
        <p:spPr>
          <a:xfrm>
            <a:off x="838200" y="1872462"/>
            <a:ext cx="10515600" cy="4213028"/>
          </a:xfrm>
          <a:prstGeom prst="rect">
            <a:avLst/>
          </a:prstGeom>
        </p:spPr>
        <p:txBody>
          <a:bodyPr>
            <a:normAutofit/>
          </a:bodyPr>
          <a:lstStyle>
            <a:lvl1pPr algn="l">
              <a:defRPr sz="2800">
                <a:solidFill>
                  <a:srgbClr val="111518"/>
                </a:solidFill>
                <a:latin typeface="Overpass"/>
              </a:defRPr>
            </a:lvl1pPr>
            <a:lvl2pPr algn="l">
              <a:defRPr sz="2400">
                <a:solidFill>
                  <a:srgbClr val="111518"/>
                </a:solidFill>
                <a:latin typeface="Overpass"/>
              </a:defRPr>
            </a:lvl2pPr>
            <a:lvl3pPr algn="l">
              <a:defRPr sz="2000">
                <a:solidFill>
                  <a:srgbClr val="111518"/>
                </a:solidFill>
                <a:latin typeface="Overpass"/>
              </a:defRPr>
            </a:lvl3pPr>
            <a:lvl4pPr algn="l">
              <a:defRPr sz="1800">
                <a:solidFill>
                  <a:srgbClr val="111518"/>
                </a:solidFill>
                <a:latin typeface="Overpass"/>
              </a:defRPr>
            </a:lvl4pPr>
            <a:lvl5pPr algn="l">
              <a:defRPr sz="1800">
                <a:solidFill>
                  <a:srgbClr val="111518"/>
                </a:solidFill>
                <a:latin typeface="Overpass"/>
              </a:defRPr>
            </a:lvl5pPr>
          </a:lstStyle>
          <a:p>
            <a:pPr lvl="0"/>
            <a:r>
              <a:rPr lang="es-ES" dirty="0"/>
              <a:t>Text</a:t>
            </a:r>
          </a:p>
          <a:p>
            <a:pPr lvl="1"/>
            <a:r>
              <a:rPr lang="es-ES" dirty="0"/>
              <a:t>Text</a:t>
            </a:r>
          </a:p>
          <a:p>
            <a:pPr lvl="2"/>
            <a:r>
              <a:rPr lang="es-ES" dirty="0"/>
              <a:t>Text</a:t>
            </a:r>
          </a:p>
          <a:p>
            <a:pPr lvl="3"/>
            <a:r>
              <a:rPr lang="es-ES" dirty="0"/>
              <a:t>Text</a:t>
            </a:r>
          </a:p>
          <a:p>
            <a:pPr lvl="4"/>
            <a:r>
              <a:rPr lang="es-ES" dirty="0"/>
              <a:t>Text</a:t>
            </a:r>
            <a:endParaRPr lang="en-GB" dirty="0"/>
          </a:p>
        </p:txBody>
      </p:sp>
      <p:sp>
        <p:nvSpPr>
          <p:cNvPr id="8" name="Datumsplatzhalter 1">
            <a:extLst>
              <a:ext uri="{FF2B5EF4-FFF2-40B4-BE49-F238E27FC236}">
                <a16:creationId xmlns:a16="http://schemas.microsoft.com/office/drawing/2014/main" id="{90CC404D-AAA5-408E-97C7-F8E011157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F33D8F73-6C27-46BF-AB59-FC38E7A87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FAF742B4-E85F-42D9-A44B-29C919DDE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388288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objects and tex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7" name="Marcador de contenido 2">
            <a:extLst>
              <a:ext uri="{FF2B5EF4-FFF2-40B4-BE49-F238E27FC236}">
                <a16:creationId xmlns:a16="http://schemas.microsoft.com/office/drawing/2014/main" id="{EF67AEF2-2970-4A40-8B51-D48EC317E6CA}"/>
              </a:ext>
            </a:extLst>
          </p:cNvPr>
          <p:cNvSpPr>
            <a:spLocks noGrp="1"/>
          </p:cNvSpPr>
          <p:nvPr>
            <p:ph sz="half" idx="15" hasCustomPrompt="1"/>
          </p:nvPr>
        </p:nvSpPr>
        <p:spPr>
          <a:xfrm>
            <a:off x="838200" y="1872463"/>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Text</a:t>
            </a:r>
          </a:p>
          <a:p>
            <a:pPr lvl="1"/>
            <a:r>
              <a:rPr lang="es-ES" dirty="0"/>
              <a:t>Text</a:t>
            </a:r>
          </a:p>
          <a:p>
            <a:pPr lvl="2"/>
            <a:r>
              <a:rPr lang="es-ES" dirty="0"/>
              <a:t>Text</a:t>
            </a:r>
          </a:p>
          <a:p>
            <a:pPr lvl="3"/>
            <a:r>
              <a:rPr lang="es-ES" dirty="0"/>
              <a:t>Text</a:t>
            </a:r>
          </a:p>
          <a:p>
            <a:pPr lvl="4"/>
            <a:r>
              <a:rPr lang="es-ES" dirty="0"/>
              <a:t>Text</a:t>
            </a:r>
            <a:endParaRPr lang="en-GB" dirty="0"/>
          </a:p>
        </p:txBody>
      </p:sp>
      <p:sp>
        <p:nvSpPr>
          <p:cNvPr id="8" name="Marcador de contenido 2">
            <a:extLst>
              <a:ext uri="{FF2B5EF4-FFF2-40B4-BE49-F238E27FC236}">
                <a16:creationId xmlns:a16="http://schemas.microsoft.com/office/drawing/2014/main" id="{FA5B1574-C46B-4337-80AB-A70A92D0872F}"/>
              </a:ext>
            </a:extLst>
          </p:cNvPr>
          <p:cNvSpPr>
            <a:spLocks noGrp="1"/>
          </p:cNvSpPr>
          <p:nvPr>
            <p:ph sz="half" idx="16" hasCustomPrompt="1"/>
          </p:nvPr>
        </p:nvSpPr>
        <p:spPr>
          <a:xfrm>
            <a:off x="6096000" y="1872462"/>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Text</a:t>
            </a:r>
          </a:p>
          <a:p>
            <a:pPr lvl="1"/>
            <a:r>
              <a:rPr lang="es-ES" dirty="0"/>
              <a:t>Text</a:t>
            </a:r>
          </a:p>
          <a:p>
            <a:pPr lvl="2"/>
            <a:r>
              <a:rPr lang="es-ES" dirty="0"/>
              <a:t>Text</a:t>
            </a:r>
          </a:p>
          <a:p>
            <a:pPr lvl="3"/>
            <a:r>
              <a:rPr lang="es-ES" dirty="0"/>
              <a:t>Text</a:t>
            </a:r>
          </a:p>
          <a:p>
            <a:pPr lvl="4"/>
            <a:r>
              <a:rPr lang="es-ES" dirty="0"/>
              <a:t>Text</a:t>
            </a:r>
            <a:endParaRPr lang="en-GB" dirty="0"/>
          </a:p>
        </p:txBody>
      </p:sp>
      <p:sp>
        <p:nvSpPr>
          <p:cNvPr id="12" name="Datumsplatzhalter 1">
            <a:extLst>
              <a:ext uri="{FF2B5EF4-FFF2-40B4-BE49-F238E27FC236}">
                <a16:creationId xmlns:a16="http://schemas.microsoft.com/office/drawing/2014/main" id="{DFE136FB-A545-4958-A2D5-018377E57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13" name="Fußzeilenplatzhalter 2">
            <a:extLst>
              <a:ext uri="{FF2B5EF4-FFF2-40B4-BE49-F238E27FC236}">
                <a16:creationId xmlns:a16="http://schemas.microsoft.com/office/drawing/2014/main" id="{CD13A0DF-1438-4DC5-9CF7-3CEFA9A24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4" name="Foliennummernplatzhalter 3">
            <a:extLst>
              <a:ext uri="{FF2B5EF4-FFF2-40B4-BE49-F238E27FC236}">
                <a16:creationId xmlns:a16="http://schemas.microsoft.com/office/drawing/2014/main" id="{011D6C0A-B00B-4C37-A330-8C599CFD4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289225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2526512"/>
            <a:ext cx="10515600" cy="899795"/>
          </a:xfrm>
          <a:prstGeom prst="rect">
            <a:avLst/>
          </a:prstGeom>
        </p:spPr>
        <p:txBody>
          <a:bodyPr>
            <a:noAutofit/>
          </a:bodyPr>
          <a:lstStyle>
            <a:lvl1pPr algn="ctr">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7" name="Datumsplatzhalter 1">
            <a:extLst>
              <a:ext uri="{FF2B5EF4-FFF2-40B4-BE49-F238E27FC236}">
                <a16:creationId xmlns:a16="http://schemas.microsoft.com/office/drawing/2014/main" id="{7AFEDBCA-940A-44C2-957E-58D1EA493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B4EC021C-5EB1-4010-BFCE-3FD827374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0BCEDB4-EA28-444B-8276-7A0BD9058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2430226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7" name="Datumsplatzhalter 1">
            <a:extLst>
              <a:ext uri="{FF2B5EF4-FFF2-40B4-BE49-F238E27FC236}">
                <a16:creationId xmlns:a16="http://schemas.microsoft.com/office/drawing/2014/main" id="{71F17AD8-70D8-42E4-8849-4FDA9122E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112A1DB8-1119-48CE-9666-E633F958F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3547BCB-F75B-4539-A834-A0CEBFA9C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1251919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Titel</a:t>
            </a:r>
            <a:endParaRPr lang="en-GB" dirty="0"/>
          </a:p>
        </p:txBody>
      </p:sp>
      <p:sp>
        <p:nvSpPr>
          <p:cNvPr id="8" name="Datumsplatzhalter 1">
            <a:extLst>
              <a:ext uri="{FF2B5EF4-FFF2-40B4-BE49-F238E27FC236}">
                <a16:creationId xmlns:a16="http://schemas.microsoft.com/office/drawing/2014/main" id="{842343B5-C2E6-4A69-A513-D518CDB8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D0A82E0A-78F0-441F-A88B-9497581E1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79215108-6E43-4781-8305-7B12C46D6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graphicFrame>
        <p:nvGraphicFramePr>
          <p:cNvPr id="11" name="Tabelle 10">
            <a:extLst>
              <a:ext uri="{FF2B5EF4-FFF2-40B4-BE49-F238E27FC236}">
                <a16:creationId xmlns:a16="http://schemas.microsoft.com/office/drawing/2014/main" id="{74736945-82EB-40D4-8A4C-600B52C8BA22}"/>
              </a:ext>
            </a:extLst>
          </p:cNvPr>
          <p:cNvGraphicFramePr>
            <a:graphicFrameLocks noGrp="1"/>
          </p:cNvGraphicFramePr>
          <p:nvPr userDrawn="1">
            <p:extLst/>
          </p:nvPr>
        </p:nvGraphicFramePr>
        <p:xfrm>
          <a:off x="838200" y="2085232"/>
          <a:ext cx="10515600" cy="3203576"/>
        </p:xfrm>
        <a:graphic>
          <a:graphicData uri="http://schemas.openxmlformats.org/drawingml/2006/table">
            <a:tbl>
              <a:tblPr firstRow="1" bandRow="1">
                <a:tableStyleId>{5C22544A-7EE6-4342-B048-85BDC9FD1C3A}</a:tableStyleId>
              </a:tblPr>
              <a:tblGrid>
                <a:gridCol w="2550872">
                  <a:extLst>
                    <a:ext uri="{9D8B030D-6E8A-4147-A177-3AD203B41FA5}">
                      <a16:colId xmlns:a16="http://schemas.microsoft.com/office/drawing/2014/main" val="3418281596"/>
                    </a:ext>
                  </a:extLst>
                </a:gridCol>
                <a:gridCol w="2712762">
                  <a:extLst>
                    <a:ext uri="{9D8B030D-6E8A-4147-A177-3AD203B41FA5}">
                      <a16:colId xmlns:a16="http://schemas.microsoft.com/office/drawing/2014/main" val="3906318097"/>
                    </a:ext>
                  </a:extLst>
                </a:gridCol>
                <a:gridCol w="2520244">
                  <a:extLst>
                    <a:ext uri="{9D8B030D-6E8A-4147-A177-3AD203B41FA5}">
                      <a16:colId xmlns:a16="http://schemas.microsoft.com/office/drawing/2014/main" val="21420661"/>
                    </a:ext>
                  </a:extLst>
                </a:gridCol>
                <a:gridCol w="2731722">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Tree>
    <p:extLst>
      <p:ext uri="{BB962C8B-B14F-4D97-AF65-F5344CB8AC3E}">
        <p14:creationId xmlns:p14="http://schemas.microsoft.com/office/powerpoint/2010/main" val="3751046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E981EB8E-6A57-46EE-AF4F-C11EFD534EEB}"/>
              </a:ext>
            </a:extLst>
          </p:cNvPr>
          <p:cNvGraphicFramePr>
            <a:graphicFrameLocks noGrp="1"/>
          </p:cNvGraphicFramePr>
          <p:nvPr userDrawn="1">
            <p:extLst/>
          </p:nvPr>
        </p:nvGraphicFramePr>
        <p:xfrm>
          <a:off x="1359776" y="1667981"/>
          <a:ext cx="9472448" cy="3203576"/>
        </p:xfrm>
        <a:graphic>
          <a:graphicData uri="http://schemas.openxmlformats.org/drawingml/2006/table">
            <a:tbl>
              <a:tblPr firstRow="1" bandRow="1">
                <a:tableStyleId>{5C22544A-7EE6-4342-B048-85BDC9FD1C3A}</a:tableStyleId>
              </a:tblPr>
              <a:tblGrid>
                <a:gridCol w="2297824">
                  <a:extLst>
                    <a:ext uri="{9D8B030D-6E8A-4147-A177-3AD203B41FA5}">
                      <a16:colId xmlns:a16="http://schemas.microsoft.com/office/drawing/2014/main" val="3418281596"/>
                    </a:ext>
                  </a:extLst>
                </a:gridCol>
                <a:gridCol w="2443655">
                  <a:extLst>
                    <a:ext uri="{9D8B030D-6E8A-4147-A177-3AD203B41FA5}">
                      <a16:colId xmlns:a16="http://schemas.microsoft.com/office/drawing/2014/main" val="3906318097"/>
                    </a:ext>
                  </a:extLst>
                </a:gridCol>
                <a:gridCol w="2270235">
                  <a:extLst>
                    <a:ext uri="{9D8B030D-6E8A-4147-A177-3AD203B41FA5}">
                      <a16:colId xmlns:a16="http://schemas.microsoft.com/office/drawing/2014/main" val="21420661"/>
                    </a:ext>
                  </a:extLst>
                </a:gridCol>
                <a:gridCol w="2460734">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
        <p:nvSpPr>
          <p:cNvPr id="7" name="Datumsplatzhalter 1">
            <a:extLst>
              <a:ext uri="{FF2B5EF4-FFF2-40B4-BE49-F238E27FC236}">
                <a16:creationId xmlns:a16="http://schemas.microsoft.com/office/drawing/2014/main" id="{201B8D9E-E402-4BE7-97E7-51ABF99DE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519A94D2-56DF-43C7-AE03-1632537F8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B04BF395-E2D1-4EFE-B557-DAF777A2E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1214055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571EC163-7B59-48E2-B54F-831270061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EB9B3F7D-51AF-4C79-BC0E-884D5CE40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6CB37A3-C64D-4D11-9394-E8DD1A7B3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232238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571158-7676-49FE-9CCE-00E6755171DB}"/>
              </a:ext>
            </a:extLst>
          </p:cNvPr>
          <p:cNvSpPr txBox="1"/>
          <p:nvPr userDrawn="1"/>
        </p:nvSpPr>
        <p:spPr>
          <a:xfrm>
            <a:off x="1372508" y="1637657"/>
            <a:ext cx="9446983" cy="3139321"/>
          </a:xfrm>
          <a:prstGeom prst="rect">
            <a:avLst/>
          </a:prstGeom>
          <a:noFill/>
        </p:spPr>
        <p:txBody>
          <a:bodyPr wrap="square" rtlCol="0">
            <a:spAutoFit/>
          </a:bodyPr>
          <a:lstStyle/>
          <a:p>
            <a:pPr algn="just"/>
            <a:r>
              <a:rPr lang="de-DE" sz="1800" i="1" u="none" kern="1200" dirty="0">
                <a:solidFill>
                  <a:schemeClr val="tx1"/>
                </a:solidFill>
                <a:effectLst/>
                <a:latin typeface="+mn-lt"/>
                <a:ea typeface="+mn-ea"/>
                <a:cs typeface="+mn-cs"/>
              </a:rPr>
              <a:t>SIDE wurde im Rahmen des EuroCC2-Projekts mit Mitteln des Bundesministeriums für Forschung, Technologie und Raumfahrt unter dem Förderkennzeichen 16HPC096K gefördert. Die Verantwortung für den Inhalt dieser Veröffentlichung liegt bei der Autorin/beim Autor.</a:t>
            </a:r>
            <a:r>
              <a:rPr lang="de-DE" sz="1800" u="none" kern="1200" dirty="0">
                <a:solidFill>
                  <a:schemeClr val="tx1"/>
                </a:solidFill>
                <a:effectLst/>
                <a:latin typeface="+mn-lt"/>
                <a:ea typeface="+mn-ea"/>
                <a:cs typeface="+mn-cs"/>
              </a:rPr>
              <a:t> </a:t>
            </a:r>
          </a:p>
          <a:p>
            <a:pPr algn="just"/>
            <a:endParaRPr lang="de-DE" sz="1800" kern="1200" dirty="0">
              <a:solidFill>
                <a:schemeClr val="tx1"/>
              </a:solidFill>
              <a:effectLst/>
              <a:latin typeface="+mn-lt"/>
              <a:ea typeface="+mn-ea"/>
              <a:cs typeface="+mn-cs"/>
            </a:endParaRPr>
          </a:p>
          <a:p>
            <a:pPr algn="just"/>
            <a:r>
              <a:rPr lang="de-DE" sz="1800" i="1" kern="1200" dirty="0">
                <a:solidFill>
                  <a:schemeClr val="tx1"/>
                </a:solidFill>
                <a:effectLst/>
                <a:latin typeface="+mn-lt"/>
                <a:ea typeface="+mn-ea"/>
                <a:cs typeface="+mn-cs"/>
              </a:rPr>
              <a:t>EuroCC2 wurde vom Gemeinsamen Unternehmen für europäisches Hochleistungsrechnen (</a:t>
            </a:r>
            <a:r>
              <a:rPr lang="de-DE" sz="1800" i="1" kern="1200" dirty="0" err="1">
                <a:solidFill>
                  <a:schemeClr val="tx1"/>
                </a:solidFill>
                <a:effectLst/>
                <a:latin typeface="+mn-lt"/>
                <a:ea typeface="+mn-ea"/>
                <a:cs typeface="+mn-cs"/>
              </a:rPr>
              <a:t>EuroHPC</a:t>
            </a:r>
            <a:r>
              <a:rPr lang="de-DE" sz="1800" i="1" kern="1200" dirty="0">
                <a:solidFill>
                  <a:schemeClr val="tx1"/>
                </a:solidFill>
                <a:effectLst/>
                <a:latin typeface="+mn-lt"/>
                <a:ea typeface="+mn-ea"/>
                <a:cs typeface="+mn-cs"/>
              </a:rPr>
              <a:t> JU) unter dem Förderkennzeichen 101101903 gefördert. </a:t>
            </a:r>
            <a:r>
              <a:rPr lang="de-DE" sz="1800" i="1" kern="1200" dirty="0" err="1">
                <a:solidFill>
                  <a:schemeClr val="tx1"/>
                </a:solidFill>
                <a:effectLst/>
                <a:latin typeface="+mn-lt"/>
                <a:ea typeface="+mn-ea"/>
                <a:cs typeface="+mn-cs"/>
              </a:rPr>
              <a:t>EuroHPC</a:t>
            </a:r>
            <a:r>
              <a:rPr lang="de-DE" sz="1800" i="1" kern="1200" dirty="0">
                <a:solidFill>
                  <a:schemeClr val="tx1"/>
                </a:solidFill>
                <a:effectLst/>
                <a:latin typeface="+mn-lt"/>
                <a:ea typeface="+mn-ea"/>
                <a:cs typeface="+mn-cs"/>
              </a:rPr>
              <a:t> JU wird vom Programm "Digital Europe" der Europäischen Union  sowie von Deutschland, Bulgarien, Österreich, Kroatien, Zypern, der Tschechischen Republik, Dänemark, Estland, Finnland, Griechenland, Ungarn, Irland, Italien, Litauen, Lettland, Polen, Portugal, Rumänien, Slowenien, Spanien, Schweden, Frankreich, den Niederlanden, Belgien, Luxemburg, der Slowakei, Norwegen, der Türkei, der Republik </a:t>
            </a:r>
            <a:r>
              <a:rPr lang="de-DE" sz="1800" i="1" kern="1200" dirty="0" err="1">
                <a:solidFill>
                  <a:schemeClr val="tx1"/>
                </a:solidFill>
                <a:effectLst/>
                <a:latin typeface="+mn-lt"/>
                <a:ea typeface="+mn-ea"/>
                <a:cs typeface="+mn-cs"/>
              </a:rPr>
              <a:t>Nordmazedonien</a:t>
            </a:r>
            <a:r>
              <a:rPr lang="de-DE" sz="1800" i="1" kern="1200" dirty="0">
                <a:solidFill>
                  <a:schemeClr val="tx1"/>
                </a:solidFill>
                <a:effectLst/>
                <a:latin typeface="+mn-lt"/>
                <a:ea typeface="+mn-ea"/>
                <a:cs typeface="+mn-cs"/>
              </a:rPr>
              <a:t>, Island, Montenegro und Serbien unterstützt.</a:t>
            </a:r>
          </a:p>
        </p:txBody>
      </p:sp>
      <p:pic>
        <p:nvPicPr>
          <p:cNvPr id="5" name="Grafik 4">
            <a:extLst>
              <a:ext uri="{FF2B5EF4-FFF2-40B4-BE49-F238E27FC236}">
                <a16:creationId xmlns:a16="http://schemas.microsoft.com/office/drawing/2014/main" id="{68878C9E-5B8A-4BC9-BED4-A277E8DDAA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7102" y="5027792"/>
            <a:ext cx="5324960" cy="1117151"/>
          </a:xfrm>
          <a:prstGeom prst="rect">
            <a:avLst/>
          </a:prstGeom>
        </p:spPr>
      </p:pic>
      <p:pic>
        <p:nvPicPr>
          <p:cNvPr id="7" name="Grafik 6">
            <a:extLst>
              <a:ext uri="{FF2B5EF4-FFF2-40B4-BE49-F238E27FC236}">
                <a16:creationId xmlns:a16="http://schemas.microsoft.com/office/drawing/2014/main" id="{9CFCDFE2-50A2-4B29-921D-BA65BDA720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8362" y="4668402"/>
            <a:ext cx="3671864" cy="1835932"/>
          </a:xfrm>
          <a:prstGeom prst="rect">
            <a:avLst/>
          </a:prstGeom>
        </p:spPr>
      </p:pic>
    </p:spTree>
    <p:extLst>
      <p:ext uri="{BB962C8B-B14F-4D97-AF65-F5344CB8AC3E}">
        <p14:creationId xmlns:p14="http://schemas.microsoft.com/office/powerpoint/2010/main" val="10744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object and tit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3" name="Marcador de contenido 2"/>
          <p:cNvSpPr>
            <a:spLocks noGrp="1"/>
          </p:cNvSpPr>
          <p:nvPr>
            <p:ph idx="1" hasCustomPrompt="1"/>
          </p:nvPr>
        </p:nvSpPr>
        <p:spPr>
          <a:xfrm>
            <a:off x="838200" y="1872462"/>
            <a:ext cx="10515600" cy="4213028"/>
          </a:xfrm>
          <a:prstGeom prst="rect">
            <a:avLst/>
          </a:prstGeom>
        </p:spPr>
        <p:txBody>
          <a:bodyPr>
            <a:normAutofit/>
          </a:bodyPr>
          <a:lstStyle>
            <a:lvl1pPr algn="l">
              <a:defRPr sz="2800">
                <a:solidFill>
                  <a:srgbClr val="111518"/>
                </a:solidFill>
                <a:latin typeface="Overpass"/>
              </a:defRPr>
            </a:lvl1pPr>
            <a:lvl2pPr algn="l">
              <a:defRPr sz="2400">
                <a:solidFill>
                  <a:srgbClr val="111518"/>
                </a:solidFill>
                <a:latin typeface="Overpass"/>
              </a:defRPr>
            </a:lvl2pPr>
            <a:lvl3pPr algn="l">
              <a:defRPr sz="2000">
                <a:solidFill>
                  <a:srgbClr val="111518"/>
                </a:solidFill>
                <a:latin typeface="Overpass"/>
              </a:defRPr>
            </a:lvl3pPr>
            <a:lvl4pPr algn="l">
              <a:defRPr sz="1800">
                <a:solidFill>
                  <a:srgbClr val="111518"/>
                </a:solidFill>
                <a:latin typeface="Overpass"/>
              </a:defRPr>
            </a:lvl4pPr>
            <a:lvl5pPr algn="l">
              <a:defRPr sz="1800">
                <a:solidFill>
                  <a:srgbClr val="111518"/>
                </a:solidFill>
                <a:latin typeface="Overpass"/>
              </a:defRPr>
            </a:lvl5pPr>
          </a:lstStyle>
          <a:p>
            <a:pPr lvl="0"/>
            <a:r>
              <a:rPr lang="de-DE" noProof="0" dirty="0" err="1"/>
              <a:t>Editar</a:t>
            </a:r>
            <a:r>
              <a:rPr lang="de-DE" noProof="0" dirty="0"/>
              <a:t> </a:t>
            </a:r>
            <a:r>
              <a:rPr lang="de-DE" noProof="0" dirty="0" err="1"/>
              <a:t>el</a:t>
            </a:r>
            <a:r>
              <a:rPr lang="de-DE" noProof="0" dirty="0"/>
              <a:t> </a:t>
            </a:r>
            <a:r>
              <a:rPr lang="de-DE" noProof="0" dirty="0" err="1"/>
              <a:t>estilo</a:t>
            </a:r>
            <a:r>
              <a:rPr lang="de-DE" noProof="0" dirty="0"/>
              <a:t> de </a:t>
            </a:r>
            <a:r>
              <a:rPr lang="de-DE" noProof="0" dirty="0" err="1"/>
              <a:t>texto</a:t>
            </a:r>
            <a:r>
              <a:rPr lang="de-DE" noProof="0" dirty="0"/>
              <a:t> del </a:t>
            </a:r>
            <a:r>
              <a:rPr lang="de-DE" noProof="0" dirty="0" err="1"/>
              <a:t>patrón</a:t>
            </a:r>
            <a:endParaRPr lang="de-DE" noProof="0" dirty="0"/>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8" name="Datumsplatzhalter 1">
            <a:extLst>
              <a:ext uri="{FF2B5EF4-FFF2-40B4-BE49-F238E27FC236}">
                <a16:creationId xmlns:a16="http://schemas.microsoft.com/office/drawing/2014/main" id="{90CC404D-AAA5-408E-97C7-F8E0111576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F33D8F73-6C27-46BF-AB59-FC38E7A871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FAF742B4-E85F-42D9-A44B-29C919DDE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235656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objects and tex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7" name="Marcador de contenido 2">
            <a:extLst>
              <a:ext uri="{FF2B5EF4-FFF2-40B4-BE49-F238E27FC236}">
                <a16:creationId xmlns:a16="http://schemas.microsoft.com/office/drawing/2014/main" id="{EF67AEF2-2970-4A40-8B51-D48EC317E6CA}"/>
              </a:ext>
            </a:extLst>
          </p:cNvPr>
          <p:cNvSpPr>
            <a:spLocks noGrp="1"/>
          </p:cNvSpPr>
          <p:nvPr>
            <p:ph sz="half" idx="15"/>
          </p:nvPr>
        </p:nvSpPr>
        <p:spPr>
          <a:xfrm>
            <a:off x="838200" y="1872463"/>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8" name="Marcador de contenido 2">
            <a:extLst>
              <a:ext uri="{FF2B5EF4-FFF2-40B4-BE49-F238E27FC236}">
                <a16:creationId xmlns:a16="http://schemas.microsoft.com/office/drawing/2014/main" id="{FA5B1574-C46B-4337-80AB-A70A92D0872F}"/>
              </a:ext>
            </a:extLst>
          </p:cNvPr>
          <p:cNvSpPr>
            <a:spLocks noGrp="1"/>
          </p:cNvSpPr>
          <p:nvPr>
            <p:ph sz="half" idx="16"/>
          </p:nvPr>
        </p:nvSpPr>
        <p:spPr>
          <a:xfrm>
            <a:off x="6096000" y="1872462"/>
            <a:ext cx="5257800" cy="4125388"/>
          </a:xfrm>
          <a:prstGeom prst="rect">
            <a:avLst/>
          </a:prstGeom>
        </p:spPr>
        <p:txBody>
          <a:bodyPr/>
          <a:lstStyle>
            <a:lvl1pPr>
              <a:defRPr>
                <a:solidFill>
                  <a:srgbClr val="111518"/>
                </a:solidFill>
                <a:latin typeface="Overpass"/>
              </a:defRPr>
            </a:lvl1pPr>
            <a:lvl2pPr>
              <a:defRPr>
                <a:solidFill>
                  <a:srgbClr val="111518"/>
                </a:solidFill>
                <a:latin typeface="Overpass"/>
              </a:defRPr>
            </a:lvl2pPr>
            <a:lvl3pPr>
              <a:defRPr>
                <a:solidFill>
                  <a:srgbClr val="111518"/>
                </a:solidFill>
                <a:latin typeface="Overpass"/>
              </a:defRPr>
            </a:lvl3pPr>
            <a:lvl4pPr>
              <a:defRPr>
                <a:solidFill>
                  <a:srgbClr val="111518"/>
                </a:solidFill>
                <a:latin typeface="Overpass"/>
              </a:defRPr>
            </a:lvl4pPr>
            <a:lvl5pPr>
              <a:defRPr>
                <a:solidFill>
                  <a:srgbClr val="111518"/>
                </a:solidFill>
                <a:latin typeface="Overpass"/>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2" name="Datumsplatzhalter 1">
            <a:extLst>
              <a:ext uri="{FF2B5EF4-FFF2-40B4-BE49-F238E27FC236}">
                <a16:creationId xmlns:a16="http://schemas.microsoft.com/office/drawing/2014/main" id="{DFE136FB-A545-4958-A2D5-018377E57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13" name="Fußzeilenplatzhalter 2">
            <a:extLst>
              <a:ext uri="{FF2B5EF4-FFF2-40B4-BE49-F238E27FC236}">
                <a16:creationId xmlns:a16="http://schemas.microsoft.com/office/drawing/2014/main" id="{CD13A0DF-1438-4DC5-9CF7-3CEFA9A24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4" name="Foliennummernplatzhalter 3">
            <a:extLst>
              <a:ext uri="{FF2B5EF4-FFF2-40B4-BE49-F238E27FC236}">
                <a16:creationId xmlns:a16="http://schemas.microsoft.com/office/drawing/2014/main" id="{011D6C0A-B00B-4C37-A330-8C599CFD4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377926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idd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2526512"/>
            <a:ext cx="10515600" cy="899795"/>
          </a:xfrm>
          <a:prstGeom prst="rect">
            <a:avLst/>
          </a:prstGeom>
        </p:spPr>
        <p:txBody>
          <a:bodyPr>
            <a:noAutofit/>
          </a:bodyPr>
          <a:lstStyle>
            <a:lvl1pPr algn="ctr">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7" name="Datumsplatzhalter 1">
            <a:extLst>
              <a:ext uri="{FF2B5EF4-FFF2-40B4-BE49-F238E27FC236}">
                <a16:creationId xmlns:a16="http://schemas.microsoft.com/office/drawing/2014/main" id="{7AFEDBCA-940A-44C2-957E-58D1EA4935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B4EC021C-5EB1-4010-BFCE-3FD827374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0BCEDB4-EA28-444B-8276-7A0BD9058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8356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7" name="Datumsplatzhalter 1">
            <a:extLst>
              <a:ext uri="{FF2B5EF4-FFF2-40B4-BE49-F238E27FC236}">
                <a16:creationId xmlns:a16="http://schemas.microsoft.com/office/drawing/2014/main" id="{71F17AD8-70D8-42E4-8849-4FDA9122E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112A1DB8-1119-48CE-9666-E633F958F1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3547BCB-F75B-4539-A834-A0CEBFA9CE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21981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8200" y="972667"/>
            <a:ext cx="10515600" cy="899795"/>
          </a:xfrm>
          <a:prstGeom prst="rect">
            <a:avLst/>
          </a:prstGeom>
        </p:spPr>
        <p:txBody>
          <a:bodyPr>
            <a:noAutofit/>
          </a:bodyPr>
          <a:lstStyle>
            <a:lvl1pPr algn="l">
              <a:defRPr sz="6000" b="1">
                <a:solidFill>
                  <a:srgbClr val="005481"/>
                </a:solidFill>
                <a:latin typeface="Overpass" panose="020B0503020203020203" pitchFamily="34" charset="0"/>
                <a:ea typeface="Exo 2 SemiBold" pitchFamily="2" charset="0"/>
              </a:defRPr>
            </a:lvl1pPr>
          </a:lstStyle>
          <a:p>
            <a:r>
              <a:rPr lang="es-ES" dirty="0"/>
              <a:t>Title</a:t>
            </a:r>
            <a:endParaRPr lang="en-GB" dirty="0"/>
          </a:p>
        </p:txBody>
      </p:sp>
      <p:sp>
        <p:nvSpPr>
          <p:cNvPr id="8" name="Datumsplatzhalter 1">
            <a:extLst>
              <a:ext uri="{FF2B5EF4-FFF2-40B4-BE49-F238E27FC236}">
                <a16:creationId xmlns:a16="http://schemas.microsoft.com/office/drawing/2014/main" id="{842343B5-C2E6-4A69-A513-D518CDB8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D0A82E0A-78F0-441F-A88B-9497581E1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79215108-6E43-4781-8305-7B12C46D6E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graphicFrame>
        <p:nvGraphicFramePr>
          <p:cNvPr id="11" name="Tabelle 10">
            <a:extLst>
              <a:ext uri="{FF2B5EF4-FFF2-40B4-BE49-F238E27FC236}">
                <a16:creationId xmlns:a16="http://schemas.microsoft.com/office/drawing/2014/main" id="{74736945-82EB-40D4-8A4C-600B52C8BA22}"/>
              </a:ext>
            </a:extLst>
          </p:cNvPr>
          <p:cNvGraphicFramePr>
            <a:graphicFrameLocks noGrp="1"/>
          </p:cNvGraphicFramePr>
          <p:nvPr userDrawn="1">
            <p:extLst>
              <p:ext uri="{D42A27DB-BD31-4B8C-83A1-F6EECF244321}">
                <p14:modId xmlns:p14="http://schemas.microsoft.com/office/powerpoint/2010/main" val="851679312"/>
              </p:ext>
            </p:extLst>
          </p:nvPr>
        </p:nvGraphicFramePr>
        <p:xfrm>
          <a:off x="838200" y="2085232"/>
          <a:ext cx="10515600" cy="3203576"/>
        </p:xfrm>
        <a:graphic>
          <a:graphicData uri="http://schemas.openxmlformats.org/drawingml/2006/table">
            <a:tbl>
              <a:tblPr firstRow="1" bandRow="1">
                <a:tableStyleId>{5C22544A-7EE6-4342-B048-85BDC9FD1C3A}</a:tableStyleId>
              </a:tblPr>
              <a:tblGrid>
                <a:gridCol w="2550872">
                  <a:extLst>
                    <a:ext uri="{9D8B030D-6E8A-4147-A177-3AD203B41FA5}">
                      <a16:colId xmlns:a16="http://schemas.microsoft.com/office/drawing/2014/main" val="3418281596"/>
                    </a:ext>
                  </a:extLst>
                </a:gridCol>
                <a:gridCol w="2712762">
                  <a:extLst>
                    <a:ext uri="{9D8B030D-6E8A-4147-A177-3AD203B41FA5}">
                      <a16:colId xmlns:a16="http://schemas.microsoft.com/office/drawing/2014/main" val="3906318097"/>
                    </a:ext>
                  </a:extLst>
                </a:gridCol>
                <a:gridCol w="2520244">
                  <a:extLst>
                    <a:ext uri="{9D8B030D-6E8A-4147-A177-3AD203B41FA5}">
                      <a16:colId xmlns:a16="http://schemas.microsoft.com/office/drawing/2014/main" val="21420661"/>
                    </a:ext>
                  </a:extLst>
                </a:gridCol>
                <a:gridCol w="2731722">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Tree>
    <p:extLst>
      <p:ext uri="{BB962C8B-B14F-4D97-AF65-F5344CB8AC3E}">
        <p14:creationId xmlns:p14="http://schemas.microsoft.com/office/powerpoint/2010/main" val="399377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E981EB8E-6A57-46EE-AF4F-C11EFD534EEB}"/>
              </a:ext>
            </a:extLst>
          </p:cNvPr>
          <p:cNvGraphicFramePr>
            <a:graphicFrameLocks noGrp="1"/>
          </p:cNvGraphicFramePr>
          <p:nvPr userDrawn="1">
            <p:extLst>
              <p:ext uri="{D42A27DB-BD31-4B8C-83A1-F6EECF244321}">
                <p14:modId xmlns:p14="http://schemas.microsoft.com/office/powerpoint/2010/main" val="3596282568"/>
              </p:ext>
            </p:extLst>
          </p:nvPr>
        </p:nvGraphicFramePr>
        <p:xfrm>
          <a:off x="1359776" y="1667981"/>
          <a:ext cx="9472448" cy="3203576"/>
        </p:xfrm>
        <a:graphic>
          <a:graphicData uri="http://schemas.openxmlformats.org/drawingml/2006/table">
            <a:tbl>
              <a:tblPr firstRow="1" bandRow="1">
                <a:tableStyleId>{5C22544A-7EE6-4342-B048-85BDC9FD1C3A}</a:tableStyleId>
              </a:tblPr>
              <a:tblGrid>
                <a:gridCol w="2297824">
                  <a:extLst>
                    <a:ext uri="{9D8B030D-6E8A-4147-A177-3AD203B41FA5}">
                      <a16:colId xmlns:a16="http://schemas.microsoft.com/office/drawing/2014/main" val="3418281596"/>
                    </a:ext>
                  </a:extLst>
                </a:gridCol>
                <a:gridCol w="2443655">
                  <a:extLst>
                    <a:ext uri="{9D8B030D-6E8A-4147-A177-3AD203B41FA5}">
                      <a16:colId xmlns:a16="http://schemas.microsoft.com/office/drawing/2014/main" val="3906318097"/>
                    </a:ext>
                  </a:extLst>
                </a:gridCol>
                <a:gridCol w="2270235">
                  <a:extLst>
                    <a:ext uri="{9D8B030D-6E8A-4147-A177-3AD203B41FA5}">
                      <a16:colId xmlns:a16="http://schemas.microsoft.com/office/drawing/2014/main" val="21420661"/>
                    </a:ext>
                  </a:extLst>
                </a:gridCol>
                <a:gridCol w="2460734">
                  <a:extLst>
                    <a:ext uri="{9D8B030D-6E8A-4147-A177-3AD203B41FA5}">
                      <a16:colId xmlns:a16="http://schemas.microsoft.com/office/drawing/2014/main" val="1638877847"/>
                    </a:ext>
                  </a:extLst>
                </a:gridCol>
              </a:tblGrid>
              <a:tr h="491906">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tc>
                  <a:txBody>
                    <a:bodyPr/>
                    <a:lstStyle/>
                    <a:p>
                      <a:endParaRPr lang="de-DE" dirty="0">
                        <a:solidFill>
                          <a:schemeClr val="bg1"/>
                        </a:solidFill>
                        <a:latin typeface="Overpass" pitchFamily="2" charset="0"/>
                      </a:endParaRPr>
                    </a:p>
                  </a:txBody>
                  <a:tcPr>
                    <a:solidFill>
                      <a:srgbClr val="005481"/>
                    </a:solidFill>
                  </a:tcPr>
                </a:tc>
                <a:extLst>
                  <a:ext uri="{0D108BD9-81ED-4DB2-BD59-A6C34878D82A}">
                    <a16:rowId xmlns:a16="http://schemas.microsoft.com/office/drawing/2014/main" val="2551900930"/>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40930154"/>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432608573"/>
                  </a:ext>
                </a:extLst>
              </a:tr>
              <a:tr h="851338">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54829085"/>
                  </a:ext>
                </a:extLst>
              </a:tr>
              <a:tr h="504497">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tc>
                  <a:txBody>
                    <a:bodyPr/>
                    <a:lstStyle/>
                    <a:p>
                      <a:endParaRPr lang="de-DE" dirty="0">
                        <a:solidFill>
                          <a:schemeClr val="bg1"/>
                        </a:solidFill>
                        <a:latin typeface="Overpass" pitchFamily="2" charset="0"/>
                      </a:endParaRPr>
                    </a:p>
                  </a:txBody>
                  <a:tcPr>
                    <a:solidFill>
                      <a:srgbClr val="B88601"/>
                    </a:solidFill>
                  </a:tcPr>
                </a:tc>
                <a:extLst>
                  <a:ext uri="{0D108BD9-81ED-4DB2-BD59-A6C34878D82A}">
                    <a16:rowId xmlns:a16="http://schemas.microsoft.com/office/drawing/2014/main" val="1661741423"/>
                  </a:ext>
                </a:extLst>
              </a:tr>
            </a:tbl>
          </a:graphicData>
        </a:graphic>
      </p:graphicFrame>
      <p:sp>
        <p:nvSpPr>
          <p:cNvPr id="7" name="Datumsplatzhalter 1">
            <a:extLst>
              <a:ext uri="{FF2B5EF4-FFF2-40B4-BE49-F238E27FC236}">
                <a16:creationId xmlns:a16="http://schemas.microsoft.com/office/drawing/2014/main" id="{201B8D9E-E402-4BE7-97E7-51ABF99DE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9" name="Fußzeilenplatzhalter 2">
            <a:extLst>
              <a:ext uri="{FF2B5EF4-FFF2-40B4-BE49-F238E27FC236}">
                <a16:creationId xmlns:a16="http://schemas.microsoft.com/office/drawing/2014/main" id="{519A94D2-56DF-43C7-AE03-1632537F8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10" name="Foliennummernplatzhalter 3">
            <a:extLst>
              <a:ext uri="{FF2B5EF4-FFF2-40B4-BE49-F238E27FC236}">
                <a16:creationId xmlns:a16="http://schemas.microsoft.com/office/drawing/2014/main" id="{B04BF395-E2D1-4EFE-B557-DAF777A2E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259171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Datumsplatzhalter 1">
            <a:extLst>
              <a:ext uri="{FF2B5EF4-FFF2-40B4-BE49-F238E27FC236}">
                <a16:creationId xmlns:a16="http://schemas.microsoft.com/office/drawing/2014/main" id="{571EC163-7B59-48E2-B54F-8312700617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8" name="Fußzeilenplatzhalter 2">
            <a:extLst>
              <a:ext uri="{FF2B5EF4-FFF2-40B4-BE49-F238E27FC236}">
                <a16:creationId xmlns:a16="http://schemas.microsoft.com/office/drawing/2014/main" id="{EB9B3F7D-51AF-4C79-BC0E-884D5CE403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9" name="Foliennummernplatzhalter 3">
            <a:extLst>
              <a:ext uri="{FF2B5EF4-FFF2-40B4-BE49-F238E27FC236}">
                <a16:creationId xmlns:a16="http://schemas.microsoft.com/office/drawing/2014/main" id="{26CB37A3-C64D-4D11-9394-E8DD1A7B3B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428236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72281FE4-36E9-4C4C-A75C-4E867BB35CA1}"/>
              </a:ext>
            </a:extLst>
          </p:cNvPr>
          <p:cNvSpPr txBox="1"/>
          <p:nvPr userDrawn="1"/>
        </p:nvSpPr>
        <p:spPr>
          <a:xfrm>
            <a:off x="926222" y="2163370"/>
            <a:ext cx="10339553" cy="923330"/>
          </a:xfrm>
          <a:prstGeom prst="rect">
            <a:avLst/>
          </a:prstGeom>
          <a:noFill/>
        </p:spPr>
        <p:txBody>
          <a:bodyPr wrap="square" rtlCol="0">
            <a:spAutoFit/>
          </a:bodyPr>
          <a:lstStyle/>
          <a:p>
            <a:pPr algn="ctr"/>
            <a:r>
              <a:rPr kumimoji="0" lang="es-ES" sz="5400" b="0" i="0" u="none" strike="noStrike" kern="1200" cap="none" spc="0" normalizeH="0" baseline="0" noProof="0" dirty="0">
                <a:ln>
                  <a:noFill/>
                </a:ln>
                <a:solidFill>
                  <a:srgbClr val="005481"/>
                </a:solidFill>
                <a:effectLst/>
                <a:uLnTx/>
                <a:uFillTx/>
                <a:latin typeface="Overpass" panose="020B0503020203020203" pitchFamily="34" charset="0"/>
                <a:ea typeface="Exo 2 SemiBold" pitchFamily="2" charset="0"/>
                <a:cs typeface="+mj-cs"/>
              </a:rPr>
              <a:t>Thank you!</a:t>
            </a:r>
            <a:endParaRPr lang="de-DE" sz="2400" b="0" dirty="0">
              <a:solidFill>
                <a:srgbClr val="005481"/>
              </a:solidFill>
              <a:latin typeface="Overpass" panose="020B0503020203020203" pitchFamily="34" charset="0"/>
              <a:ea typeface="Exo 2 SemiBold" pitchFamily="2" charset="0"/>
            </a:endParaRPr>
          </a:p>
        </p:txBody>
      </p:sp>
    </p:spTree>
    <p:extLst>
      <p:ext uri="{BB962C8B-B14F-4D97-AF65-F5344CB8AC3E}">
        <p14:creationId xmlns:p14="http://schemas.microsoft.com/office/powerpoint/2010/main" val="89543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2A6AF10-6191-47B6-971C-3659978C6F0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96168" y="-3602"/>
            <a:ext cx="2795832" cy="1676962"/>
          </a:xfrm>
          <a:prstGeom prst="rect">
            <a:avLst/>
          </a:prstGeom>
        </p:spPr>
      </p:pic>
      <p:sp>
        <p:nvSpPr>
          <p:cNvPr id="13" name="Titelplatzhalter 12">
            <a:extLst>
              <a:ext uri="{FF2B5EF4-FFF2-40B4-BE49-F238E27FC236}">
                <a16:creationId xmlns:a16="http://schemas.microsoft.com/office/drawing/2014/main" id="{CD4439E4-6F79-4EC7-BFC5-BBA21741B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14" name="Textplatzhalter 13">
            <a:extLst>
              <a:ext uri="{FF2B5EF4-FFF2-40B4-BE49-F238E27FC236}">
                <a16:creationId xmlns:a16="http://schemas.microsoft.com/office/drawing/2014/main" id="{014CA25F-BEC5-4561-B558-454C934CD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a:t>
            </a:r>
          </a:p>
        </p:txBody>
      </p:sp>
      <p:sp>
        <p:nvSpPr>
          <p:cNvPr id="2" name="Datumsplatzhalter 1">
            <a:extLst>
              <a:ext uri="{FF2B5EF4-FFF2-40B4-BE49-F238E27FC236}">
                <a16:creationId xmlns:a16="http://schemas.microsoft.com/office/drawing/2014/main" id="{7630BF91-8913-4103-B13A-0A04144F3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3" name="Fußzeilenplatzhalter 2">
            <a:extLst>
              <a:ext uri="{FF2B5EF4-FFF2-40B4-BE49-F238E27FC236}">
                <a16:creationId xmlns:a16="http://schemas.microsoft.com/office/drawing/2014/main" id="{6E67C903-1E2F-464F-B4A6-0FB0D625B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4" name="Foliennummernplatzhalter 3">
            <a:extLst>
              <a:ext uri="{FF2B5EF4-FFF2-40B4-BE49-F238E27FC236}">
                <a16:creationId xmlns:a16="http://schemas.microsoft.com/office/drawing/2014/main" id="{84329279-357E-4437-9655-32D0FCE0C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1395006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5" r:id="rId4"/>
    <p:sldLayoutId id="2147483676" r:id="rId5"/>
    <p:sldLayoutId id="2147483672" r:id="rId6"/>
    <p:sldLayoutId id="2147483671" r:id="rId7"/>
    <p:sldLayoutId id="2147483674" r:id="rId8"/>
    <p:sldLayoutId id="2147483664" r:id="rId9"/>
  </p:sldLayoutIdLst>
  <p:hf hdr="0"/>
  <p:txStyles>
    <p:titleStyle>
      <a:lvl1pPr algn="l" defTabSz="914400" rtl="0" eaLnBrk="1" latinLnBrk="0" hangingPunct="1">
        <a:lnSpc>
          <a:spcPct val="90000"/>
        </a:lnSpc>
        <a:spcBef>
          <a:spcPct val="0"/>
        </a:spcBef>
        <a:buNone/>
        <a:defRPr sz="4400" kern="1200">
          <a:solidFill>
            <a:schemeClr val="tx1"/>
          </a:solidFill>
          <a:latin typeface="Overpass" panose="020B0503020203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verpass" panose="020B0503020203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verpass" panose="020B0503020203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verpass" panose="020B0503020203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2A6AF10-6191-47B6-971C-3659978C6F0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96168" y="-3602"/>
            <a:ext cx="2795832" cy="1676962"/>
          </a:xfrm>
          <a:prstGeom prst="rect">
            <a:avLst/>
          </a:prstGeom>
        </p:spPr>
      </p:pic>
      <p:sp>
        <p:nvSpPr>
          <p:cNvPr id="13" name="Titelplatzhalter 12">
            <a:extLst>
              <a:ext uri="{FF2B5EF4-FFF2-40B4-BE49-F238E27FC236}">
                <a16:creationId xmlns:a16="http://schemas.microsoft.com/office/drawing/2014/main" id="{CD4439E4-6F79-4EC7-BFC5-BBA21741B9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14" name="Textplatzhalter 13">
            <a:extLst>
              <a:ext uri="{FF2B5EF4-FFF2-40B4-BE49-F238E27FC236}">
                <a16:creationId xmlns:a16="http://schemas.microsoft.com/office/drawing/2014/main" id="{014CA25F-BEC5-4561-B558-454C934CD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a:t>
            </a:r>
          </a:p>
        </p:txBody>
      </p:sp>
      <p:sp>
        <p:nvSpPr>
          <p:cNvPr id="2" name="Datumsplatzhalter 1">
            <a:extLst>
              <a:ext uri="{FF2B5EF4-FFF2-40B4-BE49-F238E27FC236}">
                <a16:creationId xmlns:a16="http://schemas.microsoft.com/office/drawing/2014/main" id="{7630BF91-8913-4103-B13A-0A04144F39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verpass Light" pitchFamily="2" charset="0"/>
              </a:defRPr>
            </a:lvl1pPr>
          </a:lstStyle>
          <a:p>
            <a:endParaRPr lang="de-DE" dirty="0"/>
          </a:p>
        </p:txBody>
      </p:sp>
      <p:sp>
        <p:nvSpPr>
          <p:cNvPr id="3" name="Fußzeilenplatzhalter 2">
            <a:extLst>
              <a:ext uri="{FF2B5EF4-FFF2-40B4-BE49-F238E27FC236}">
                <a16:creationId xmlns:a16="http://schemas.microsoft.com/office/drawing/2014/main" id="{6E67C903-1E2F-464F-B4A6-0FB0D625B5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verpass Light" pitchFamily="2" charset="0"/>
              </a:defRPr>
            </a:lvl1pPr>
          </a:lstStyle>
          <a:p>
            <a:endParaRPr lang="de-DE" dirty="0"/>
          </a:p>
        </p:txBody>
      </p:sp>
      <p:sp>
        <p:nvSpPr>
          <p:cNvPr id="4" name="Foliennummernplatzhalter 3">
            <a:extLst>
              <a:ext uri="{FF2B5EF4-FFF2-40B4-BE49-F238E27FC236}">
                <a16:creationId xmlns:a16="http://schemas.microsoft.com/office/drawing/2014/main" id="{84329279-357E-4437-9655-32D0FCE0C0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verpass Light" pitchFamily="2" charset="0"/>
              </a:defRPr>
            </a:lvl1pPr>
          </a:lstStyle>
          <a:p>
            <a:fld id="{226FA03D-DB51-42B5-8FE3-7C095EA37BF1}" type="slidenum">
              <a:rPr lang="de-DE" smtClean="0"/>
              <a:pPr/>
              <a:t>‹Nr.›</a:t>
            </a:fld>
            <a:endParaRPr lang="de-DE" dirty="0"/>
          </a:p>
        </p:txBody>
      </p:sp>
    </p:spTree>
    <p:extLst>
      <p:ext uri="{BB962C8B-B14F-4D97-AF65-F5344CB8AC3E}">
        <p14:creationId xmlns:p14="http://schemas.microsoft.com/office/powerpoint/2010/main" val="269356841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p:txStyles>
    <p:titleStyle>
      <a:lvl1pPr algn="l" defTabSz="914400" rtl="0" eaLnBrk="1" latinLnBrk="0" hangingPunct="1">
        <a:lnSpc>
          <a:spcPct val="90000"/>
        </a:lnSpc>
        <a:spcBef>
          <a:spcPct val="0"/>
        </a:spcBef>
        <a:buNone/>
        <a:defRPr sz="4400" kern="1200">
          <a:solidFill>
            <a:schemeClr val="tx1"/>
          </a:solidFill>
          <a:latin typeface="Overpass" panose="020B0503020203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verpass" panose="020B0503020203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verpass" panose="020B0503020203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verpass" panose="020B0503020203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verpass" panose="020B0503020203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64E3FFB-97C7-45F9-91BF-704C538B9117}"/>
              </a:ext>
            </a:extLst>
          </p:cNvPr>
          <p:cNvSpPr>
            <a:spLocks noGrp="1"/>
          </p:cNvSpPr>
          <p:nvPr>
            <p:ph type="ctrTitle"/>
          </p:nvPr>
        </p:nvSpPr>
        <p:spPr>
          <a:xfrm>
            <a:off x="1524000" y="2225040"/>
            <a:ext cx="9144000" cy="1666557"/>
          </a:xfrm>
          <a:prstGeom prst="rect">
            <a:avLst/>
          </a:prstGeom>
        </p:spPr>
        <p:txBody>
          <a:bodyPr>
            <a:noAutofit/>
          </a:bodyPr>
          <a:lstStyle/>
          <a:p>
            <a:r>
              <a:rPr lang="de-DE" sz="4800" dirty="0"/>
              <a:t>High Performance </a:t>
            </a:r>
            <a:br>
              <a:rPr lang="de-DE" sz="4800" dirty="0"/>
            </a:br>
            <a:r>
              <a:rPr lang="de-DE" sz="4800" dirty="0"/>
              <a:t>Computing: Eine Einführung</a:t>
            </a:r>
          </a:p>
        </p:txBody>
      </p:sp>
      <p:sp>
        <p:nvSpPr>
          <p:cNvPr id="5" name="Untertitel 4">
            <a:extLst>
              <a:ext uri="{FF2B5EF4-FFF2-40B4-BE49-F238E27FC236}">
                <a16:creationId xmlns:a16="http://schemas.microsoft.com/office/drawing/2014/main" id="{C04BF0C5-78E8-4063-8C8D-8565C2172578}"/>
              </a:ext>
            </a:extLst>
          </p:cNvPr>
          <p:cNvSpPr>
            <a:spLocks noGrp="1"/>
          </p:cNvSpPr>
          <p:nvPr>
            <p:ph type="subTitle" idx="1"/>
          </p:nvPr>
        </p:nvSpPr>
        <p:spPr/>
        <p:txBody>
          <a:bodyPr>
            <a:normAutofit fontScale="92500"/>
          </a:bodyPr>
          <a:lstStyle/>
          <a:p>
            <a:r>
              <a:rPr lang="de-DE" dirty="0"/>
              <a:t>Teil 3: Erfolgsgeschichten aus der Wissenschaft</a:t>
            </a:r>
          </a:p>
        </p:txBody>
      </p:sp>
    </p:spTree>
    <p:extLst>
      <p:ext uri="{BB962C8B-B14F-4D97-AF65-F5344CB8AC3E}">
        <p14:creationId xmlns:p14="http://schemas.microsoft.com/office/powerpoint/2010/main" val="2414722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F30E8-51F4-4BD4-B5A4-1DDFEFB66E10}"/>
              </a:ext>
            </a:extLst>
          </p:cNvPr>
          <p:cNvSpPr>
            <a:spLocks noGrp="1"/>
          </p:cNvSpPr>
          <p:nvPr>
            <p:ph type="title"/>
          </p:nvPr>
        </p:nvSpPr>
        <p:spPr/>
        <p:txBody>
          <a:bodyPr/>
          <a:lstStyle/>
          <a:p>
            <a:r>
              <a:rPr lang="de-DE" dirty="0"/>
              <a:t>Success Stories</a:t>
            </a:r>
          </a:p>
        </p:txBody>
      </p:sp>
      <p:graphicFrame>
        <p:nvGraphicFramePr>
          <p:cNvPr id="9" name="Inhaltsplatzhalter 8">
            <a:extLst>
              <a:ext uri="{FF2B5EF4-FFF2-40B4-BE49-F238E27FC236}">
                <a16:creationId xmlns:a16="http://schemas.microsoft.com/office/drawing/2014/main" id="{2F151F17-F919-401F-85DF-402EB71910B0}"/>
              </a:ext>
            </a:extLst>
          </p:cNvPr>
          <p:cNvGraphicFramePr>
            <a:graphicFrameLocks noGrp="1"/>
          </p:cNvGraphicFramePr>
          <p:nvPr>
            <p:ph sz="half" idx="15"/>
            <p:extLst>
              <p:ext uri="{D42A27DB-BD31-4B8C-83A1-F6EECF244321}">
                <p14:modId xmlns:p14="http://schemas.microsoft.com/office/powerpoint/2010/main" val="3476866807"/>
              </p:ext>
            </p:extLst>
          </p:nvPr>
        </p:nvGraphicFramePr>
        <p:xfrm>
          <a:off x="838199" y="1873250"/>
          <a:ext cx="6816365" cy="889000"/>
        </p:xfrm>
        <a:graphic>
          <a:graphicData uri="http://schemas.openxmlformats.org/drawingml/2006/table">
            <a:tbl>
              <a:tblPr firstRow="1" bandRow="1">
                <a:tableStyleId>{5C22544A-7EE6-4342-B048-85BDC9FD1C3A}</a:tableStyleId>
              </a:tblPr>
              <a:tblGrid>
                <a:gridCol w="6816365">
                  <a:extLst>
                    <a:ext uri="{9D8B030D-6E8A-4147-A177-3AD203B41FA5}">
                      <a16:colId xmlns:a16="http://schemas.microsoft.com/office/drawing/2014/main" val="2995363461"/>
                    </a:ext>
                  </a:extLst>
                </a:gridCol>
              </a:tblGrid>
              <a:tr h="370840">
                <a:tc>
                  <a:txBody>
                    <a:bodyPr/>
                    <a:lstStyle/>
                    <a:p>
                      <a:r>
                        <a:rPr lang="de-DE" sz="1600" dirty="0"/>
                        <a:t>Ziel</a:t>
                      </a:r>
                    </a:p>
                  </a:txBody>
                  <a:tcPr>
                    <a:solidFill>
                      <a:srgbClr val="005481"/>
                    </a:solidFill>
                  </a:tcPr>
                </a:tc>
                <a:extLst>
                  <a:ext uri="{0D108BD9-81ED-4DB2-BD59-A6C34878D82A}">
                    <a16:rowId xmlns:a16="http://schemas.microsoft.com/office/drawing/2014/main" val="3986087219"/>
                  </a:ext>
                </a:extLst>
              </a:tr>
              <a:tr h="370840">
                <a:tc>
                  <a:txBody>
                    <a:bodyPr/>
                    <a:lstStyle/>
                    <a:p>
                      <a:r>
                        <a:rPr lang="de-DE" sz="1400" dirty="0">
                          <a:solidFill>
                            <a:schemeClr val="bg1"/>
                          </a:solidFill>
                        </a:rPr>
                        <a:t>Detailreichere und realistischere Simulation des interstellaren Mediums im Zusammenhang mit der Entstehung der Galaxien und Sterne durch multinationales Forscherteam</a:t>
                      </a:r>
                    </a:p>
                  </a:txBody>
                  <a:tcPr>
                    <a:solidFill>
                      <a:srgbClr val="B88601"/>
                    </a:solidFill>
                  </a:tcPr>
                </a:tc>
                <a:extLst>
                  <a:ext uri="{0D108BD9-81ED-4DB2-BD59-A6C34878D82A}">
                    <a16:rowId xmlns:a16="http://schemas.microsoft.com/office/drawing/2014/main" val="185082139"/>
                  </a:ext>
                </a:extLst>
              </a:tr>
            </a:tbl>
          </a:graphicData>
        </a:graphic>
      </p:graphicFrame>
      <p:sp>
        <p:nvSpPr>
          <p:cNvPr id="5" name="Datumsplatzhalter 4">
            <a:extLst>
              <a:ext uri="{FF2B5EF4-FFF2-40B4-BE49-F238E27FC236}">
                <a16:creationId xmlns:a16="http://schemas.microsoft.com/office/drawing/2014/main" id="{563C7AAD-D21F-4928-9C4E-101E1905A85B}"/>
              </a:ext>
            </a:extLst>
          </p:cNvPr>
          <p:cNvSpPr>
            <a:spLocks noGrp="1"/>
          </p:cNvSpPr>
          <p:nvPr>
            <p:ph type="dt" sz="half" idx="2"/>
          </p:nvPr>
        </p:nvSpPr>
        <p:spPr/>
        <p:txBody>
          <a:bodyPr/>
          <a:lstStyle/>
          <a:p>
            <a:endParaRPr lang="de-DE" dirty="0"/>
          </a:p>
        </p:txBody>
      </p:sp>
      <p:sp>
        <p:nvSpPr>
          <p:cNvPr id="6" name="Fußzeilenplatzhalter 5">
            <a:extLst>
              <a:ext uri="{FF2B5EF4-FFF2-40B4-BE49-F238E27FC236}">
                <a16:creationId xmlns:a16="http://schemas.microsoft.com/office/drawing/2014/main" id="{1B19C38A-D2E7-4223-8E12-C5CF332A3764}"/>
              </a:ext>
            </a:extLst>
          </p:cNvPr>
          <p:cNvSpPr>
            <a:spLocks noGrp="1"/>
          </p:cNvSpPr>
          <p:nvPr>
            <p:ph type="ftr" sz="quarter" idx="3"/>
          </p:nvPr>
        </p:nvSpPr>
        <p:spPr/>
        <p:txBody>
          <a:bodyPr/>
          <a:lstStyle/>
          <a:p>
            <a:r>
              <a:rPr lang="de-DE" dirty="0"/>
              <a:t>supercomputing-in.de</a:t>
            </a:r>
          </a:p>
        </p:txBody>
      </p:sp>
      <p:sp>
        <p:nvSpPr>
          <p:cNvPr id="7" name="Foliennummernplatzhalter 6">
            <a:extLst>
              <a:ext uri="{FF2B5EF4-FFF2-40B4-BE49-F238E27FC236}">
                <a16:creationId xmlns:a16="http://schemas.microsoft.com/office/drawing/2014/main" id="{0301D34C-7BE3-4E49-9629-0AEA49A11D93}"/>
              </a:ext>
            </a:extLst>
          </p:cNvPr>
          <p:cNvSpPr>
            <a:spLocks noGrp="1"/>
          </p:cNvSpPr>
          <p:nvPr>
            <p:ph type="sldNum" sz="quarter" idx="4"/>
          </p:nvPr>
        </p:nvSpPr>
        <p:spPr/>
        <p:txBody>
          <a:bodyPr/>
          <a:lstStyle/>
          <a:p>
            <a:fld id="{226FA03D-DB51-42B5-8FE3-7C095EA37BF1}" type="slidenum">
              <a:rPr lang="de-DE" smtClean="0"/>
              <a:pPr/>
              <a:t>2</a:t>
            </a:fld>
            <a:endParaRPr lang="de-DE" dirty="0"/>
          </a:p>
        </p:txBody>
      </p:sp>
      <p:graphicFrame>
        <p:nvGraphicFramePr>
          <p:cNvPr id="10" name="Inhaltsplatzhalter 8">
            <a:extLst>
              <a:ext uri="{FF2B5EF4-FFF2-40B4-BE49-F238E27FC236}">
                <a16:creationId xmlns:a16="http://schemas.microsoft.com/office/drawing/2014/main" id="{79D1FAB8-A00E-43EC-81CE-45B68464A8A7}"/>
              </a:ext>
            </a:extLst>
          </p:cNvPr>
          <p:cNvGraphicFramePr>
            <a:graphicFrameLocks/>
          </p:cNvGraphicFramePr>
          <p:nvPr>
            <p:extLst>
              <p:ext uri="{D42A27DB-BD31-4B8C-83A1-F6EECF244321}">
                <p14:modId xmlns:p14="http://schemas.microsoft.com/office/powerpoint/2010/main" val="1369974878"/>
              </p:ext>
            </p:extLst>
          </p:nvPr>
        </p:nvGraphicFramePr>
        <p:xfrm>
          <a:off x="838199" y="2959706"/>
          <a:ext cx="6816364" cy="1742440"/>
        </p:xfrm>
        <a:graphic>
          <a:graphicData uri="http://schemas.openxmlformats.org/drawingml/2006/table">
            <a:tbl>
              <a:tblPr firstRow="1" bandRow="1">
                <a:tableStyleId>{5C22544A-7EE6-4342-B048-85BDC9FD1C3A}</a:tableStyleId>
              </a:tblPr>
              <a:tblGrid>
                <a:gridCol w="6816364">
                  <a:extLst>
                    <a:ext uri="{9D8B030D-6E8A-4147-A177-3AD203B41FA5}">
                      <a16:colId xmlns:a16="http://schemas.microsoft.com/office/drawing/2014/main" val="2995363461"/>
                    </a:ext>
                  </a:extLst>
                </a:gridCol>
              </a:tblGrid>
              <a:tr h="370840">
                <a:tc>
                  <a:txBody>
                    <a:bodyPr/>
                    <a:lstStyle/>
                    <a:p>
                      <a:r>
                        <a:rPr lang="de-DE" sz="1600" dirty="0"/>
                        <a:t>Methodik</a:t>
                      </a:r>
                      <a:endParaRPr lang="de-DE" sz="1400" dirty="0"/>
                    </a:p>
                  </a:txBody>
                  <a:tcPr>
                    <a:solidFill>
                      <a:srgbClr val="005481"/>
                    </a:solidFill>
                  </a:tcPr>
                </a:tc>
                <a:extLst>
                  <a:ext uri="{0D108BD9-81ED-4DB2-BD59-A6C34878D82A}">
                    <a16:rowId xmlns:a16="http://schemas.microsoft.com/office/drawing/2014/main" val="3986087219"/>
                  </a:ext>
                </a:extLst>
              </a:tr>
              <a:tr h="370840">
                <a:tc>
                  <a:txBody>
                    <a:bodyPr/>
                    <a:lstStyle/>
                    <a:p>
                      <a:r>
                        <a:rPr lang="de-DE" sz="1400" dirty="0">
                          <a:solidFill>
                            <a:schemeClr val="bg1"/>
                          </a:solidFill>
                        </a:rPr>
                        <a:t>Numerik: Lösung (</a:t>
                      </a:r>
                      <a:r>
                        <a:rPr lang="de-DE" sz="1400" dirty="0" err="1">
                          <a:solidFill>
                            <a:schemeClr val="bg1"/>
                          </a:solidFill>
                        </a:rPr>
                        <a:t>magneto</a:t>
                      </a:r>
                      <a:r>
                        <a:rPr lang="de-DE" sz="1400" dirty="0">
                          <a:solidFill>
                            <a:schemeClr val="bg1"/>
                          </a:solidFill>
                        </a:rPr>
                        <a:t>-)hydrodynamischer Probleme</a:t>
                      </a:r>
                    </a:p>
                    <a:p>
                      <a:endParaRPr lang="de-DE" sz="1400" dirty="0">
                        <a:solidFill>
                          <a:schemeClr val="bg1"/>
                        </a:solidFill>
                      </a:endParaRPr>
                    </a:p>
                    <a:p>
                      <a:r>
                        <a:rPr lang="de-DE" sz="1400" dirty="0">
                          <a:solidFill>
                            <a:schemeClr val="bg1"/>
                          </a:solidFill>
                        </a:rPr>
                        <a:t>Eckdaten:</a:t>
                      </a:r>
                    </a:p>
                    <a:p>
                      <a:r>
                        <a:rPr lang="de-DE" sz="1400" dirty="0">
                          <a:solidFill>
                            <a:schemeClr val="bg1"/>
                          </a:solidFill>
                        </a:rPr>
                        <a:t>• Modellgröße: 100483 Elemente (bisher größte </a:t>
                      </a:r>
                      <a:r>
                        <a:rPr lang="de-DE" sz="1400" dirty="0" err="1">
                          <a:solidFill>
                            <a:schemeClr val="bg1"/>
                          </a:solidFill>
                        </a:rPr>
                        <a:t>Kosmologiesimulation</a:t>
                      </a:r>
                      <a:r>
                        <a:rPr lang="de-DE" sz="1400" dirty="0">
                          <a:solidFill>
                            <a:schemeClr val="bg1"/>
                          </a:solidFill>
                        </a:rPr>
                        <a:t>)</a:t>
                      </a:r>
                    </a:p>
                    <a:p>
                      <a:r>
                        <a:rPr lang="de-DE" sz="1400" dirty="0">
                          <a:solidFill>
                            <a:schemeClr val="bg1"/>
                          </a:solidFill>
                        </a:rPr>
                        <a:t>• Rechenzeit: 750 Stunden auf 65 536 CPU-Kerne des </a:t>
                      </a:r>
                      <a:r>
                        <a:rPr lang="de-DE" sz="1400" dirty="0" err="1">
                          <a:solidFill>
                            <a:schemeClr val="bg1"/>
                          </a:solidFill>
                        </a:rPr>
                        <a:t>SuperMUC</a:t>
                      </a:r>
                      <a:r>
                        <a:rPr lang="de-DE" sz="1400" dirty="0">
                          <a:solidFill>
                            <a:schemeClr val="bg1"/>
                          </a:solidFill>
                        </a:rPr>
                        <a:t>-NG</a:t>
                      </a:r>
                    </a:p>
                    <a:p>
                      <a:r>
                        <a:rPr lang="de-DE" sz="1400" dirty="0">
                          <a:solidFill>
                            <a:schemeClr val="bg1"/>
                          </a:solidFill>
                        </a:rPr>
                        <a:t>• Arbeitsspeicher: 262 TB, Speicherplatz Dateisystem: 2 TB</a:t>
                      </a:r>
                    </a:p>
                  </a:txBody>
                  <a:tcPr>
                    <a:solidFill>
                      <a:srgbClr val="B88601"/>
                    </a:solidFill>
                  </a:tcPr>
                </a:tc>
                <a:extLst>
                  <a:ext uri="{0D108BD9-81ED-4DB2-BD59-A6C34878D82A}">
                    <a16:rowId xmlns:a16="http://schemas.microsoft.com/office/drawing/2014/main" val="185082139"/>
                  </a:ext>
                </a:extLst>
              </a:tr>
            </a:tbl>
          </a:graphicData>
        </a:graphic>
      </p:graphicFrame>
      <p:graphicFrame>
        <p:nvGraphicFramePr>
          <p:cNvPr id="11" name="Inhaltsplatzhalter 8">
            <a:extLst>
              <a:ext uri="{FF2B5EF4-FFF2-40B4-BE49-F238E27FC236}">
                <a16:creationId xmlns:a16="http://schemas.microsoft.com/office/drawing/2014/main" id="{0DF94D2B-AB52-4425-BF33-992F3FEA4CB8}"/>
              </a:ext>
            </a:extLst>
          </p:cNvPr>
          <p:cNvGraphicFramePr>
            <a:graphicFrameLocks/>
          </p:cNvGraphicFramePr>
          <p:nvPr>
            <p:extLst>
              <p:ext uri="{D42A27DB-BD31-4B8C-83A1-F6EECF244321}">
                <p14:modId xmlns:p14="http://schemas.microsoft.com/office/powerpoint/2010/main" val="1767650945"/>
              </p:ext>
            </p:extLst>
          </p:nvPr>
        </p:nvGraphicFramePr>
        <p:xfrm>
          <a:off x="838199" y="4899602"/>
          <a:ext cx="6816363" cy="1102360"/>
        </p:xfrm>
        <a:graphic>
          <a:graphicData uri="http://schemas.openxmlformats.org/drawingml/2006/table">
            <a:tbl>
              <a:tblPr firstRow="1" bandRow="1">
                <a:tableStyleId>{5C22544A-7EE6-4342-B048-85BDC9FD1C3A}</a:tableStyleId>
              </a:tblPr>
              <a:tblGrid>
                <a:gridCol w="6816363">
                  <a:extLst>
                    <a:ext uri="{9D8B030D-6E8A-4147-A177-3AD203B41FA5}">
                      <a16:colId xmlns:a16="http://schemas.microsoft.com/office/drawing/2014/main" val="2995363461"/>
                    </a:ext>
                  </a:extLst>
                </a:gridCol>
              </a:tblGrid>
              <a:tr h="370840">
                <a:tc>
                  <a:txBody>
                    <a:bodyPr/>
                    <a:lstStyle/>
                    <a:p>
                      <a:r>
                        <a:rPr lang="de-DE" sz="1600" dirty="0"/>
                        <a:t>Strategie</a:t>
                      </a:r>
                      <a:endParaRPr lang="de-DE" dirty="0"/>
                    </a:p>
                  </a:txBody>
                  <a:tcPr>
                    <a:solidFill>
                      <a:srgbClr val="005481"/>
                    </a:solidFill>
                  </a:tcPr>
                </a:tc>
                <a:extLst>
                  <a:ext uri="{0D108BD9-81ED-4DB2-BD59-A6C34878D82A}">
                    <a16:rowId xmlns:a16="http://schemas.microsoft.com/office/drawing/2014/main" val="3986087219"/>
                  </a:ext>
                </a:extLst>
              </a:tr>
              <a:tr h="370840">
                <a:tc>
                  <a:txBody>
                    <a:bodyPr/>
                    <a:lstStyle/>
                    <a:p>
                      <a:r>
                        <a:rPr lang="de-DE" sz="1400" dirty="0">
                          <a:solidFill>
                            <a:schemeClr val="bg1"/>
                          </a:solidFill>
                        </a:rPr>
                        <a:t>Unterstützung bei Simulation und Visualisierung: Kollaboration mit LRZ </a:t>
                      </a:r>
                    </a:p>
                    <a:p>
                      <a:r>
                        <a:rPr lang="de-DE" sz="1400" dirty="0">
                          <a:solidFill>
                            <a:schemeClr val="bg1"/>
                          </a:solidFill>
                        </a:rPr>
                        <a:t>Einsatz von HPC zur Visualisierung (parallele Visualisierungssoftware) auf bis zu 150000 CPU-Kernen des </a:t>
                      </a:r>
                      <a:r>
                        <a:rPr lang="de-DE" sz="1400" dirty="0" err="1">
                          <a:solidFill>
                            <a:schemeClr val="bg1"/>
                          </a:solidFill>
                        </a:rPr>
                        <a:t>SuperMUC</a:t>
                      </a:r>
                      <a:r>
                        <a:rPr lang="de-DE" sz="1400" dirty="0">
                          <a:solidFill>
                            <a:schemeClr val="bg1"/>
                          </a:solidFill>
                        </a:rPr>
                        <a:t>-NG </a:t>
                      </a:r>
                    </a:p>
                  </a:txBody>
                  <a:tcPr>
                    <a:solidFill>
                      <a:srgbClr val="B88601"/>
                    </a:solidFill>
                  </a:tcPr>
                </a:tc>
                <a:extLst>
                  <a:ext uri="{0D108BD9-81ED-4DB2-BD59-A6C34878D82A}">
                    <a16:rowId xmlns:a16="http://schemas.microsoft.com/office/drawing/2014/main" val="185082139"/>
                  </a:ext>
                </a:extLst>
              </a:tr>
            </a:tbl>
          </a:graphicData>
        </a:graphic>
      </p:graphicFrame>
      <p:pic>
        <p:nvPicPr>
          <p:cNvPr id="12" name="Grafik 11">
            <a:extLst>
              <a:ext uri="{FF2B5EF4-FFF2-40B4-BE49-F238E27FC236}">
                <a16:creationId xmlns:a16="http://schemas.microsoft.com/office/drawing/2014/main" id="{C794FF7D-253E-482B-A809-1CCFB4521C3C}"/>
              </a:ext>
            </a:extLst>
          </p:cNvPr>
          <p:cNvPicPr>
            <a:picLocks noChangeAspect="1"/>
          </p:cNvPicPr>
          <p:nvPr/>
        </p:nvPicPr>
        <p:blipFill>
          <a:blip r:embed="rId2"/>
          <a:stretch>
            <a:fillRect/>
          </a:stretch>
        </p:blipFill>
        <p:spPr>
          <a:xfrm>
            <a:off x="7823442" y="1872462"/>
            <a:ext cx="3530358" cy="3597731"/>
          </a:xfrm>
          <a:prstGeom prst="rect">
            <a:avLst/>
          </a:prstGeom>
        </p:spPr>
      </p:pic>
      <p:sp>
        <p:nvSpPr>
          <p:cNvPr id="13" name="Rechteck 12">
            <a:extLst>
              <a:ext uri="{FF2B5EF4-FFF2-40B4-BE49-F238E27FC236}">
                <a16:creationId xmlns:a16="http://schemas.microsoft.com/office/drawing/2014/main" id="{FF780EF0-3690-4FB6-BEF7-630F3E8B6669}"/>
              </a:ext>
            </a:extLst>
          </p:cNvPr>
          <p:cNvSpPr/>
          <p:nvPr/>
        </p:nvSpPr>
        <p:spPr>
          <a:xfrm>
            <a:off x="7742549" y="5450782"/>
            <a:ext cx="3611251" cy="600164"/>
          </a:xfrm>
          <a:prstGeom prst="rect">
            <a:avLst/>
          </a:prstGeom>
        </p:spPr>
        <p:txBody>
          <a:bodyPr wrap="square">
            <a:spAutoFit/>
          </a:bodyPr>
          <a:lstStyle/>
          <a:p>
            <a:r>
              <a:rPr lang="de-DE" sz="1100" dirty="0"/>
              <a:t>https://www.gauss-centre.eu/news/research-highlights/article/researchers-use-lrz-hpc-resources-to-perform-largest-ever-supersonic-turbulence-simulation</a:t>
            </a:r>
          </a:p>
        </p:txBody>
      </p:sp>
    </p:spTree>
    <p:extLst>
      <p:ext uri="{BB962C8B-B14F-4D97-AF65-F5344CB8AC3E}">
        <p14:creationId xmlns:p14="http://schemas.microsoft.com/office/powerpoint/2010/main" val="388335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F30E8-51F4-4BD4-B5A4-1DDFEFB66E10}"/>
              </a:ext>
            </a:extLst>
          </p:cNvPr>
          <p:cNvSpPr>
            <a:spLocks noGrp="1"/>
          </p:cNvSpPr>
          <p:nvPr>
            <p:ph type="title"/>
          </p:nvPr>
        </p:nvSpPr>
        <p:spPr/>
        <p:txBody>
          <a:bodyPr/>
          <a:lstStyle/>
          <a:p>
            <a:r>
              <a:rPr lang="de-DE" dirty="0"/>
              <a:t>Success Stories</a:t>
            </a:r>
          </a:p>
        </p:txBody>
      </p:sp>
      <p:graphicFrame>
        <p:nvGraphicFramePr>
          <p:cNvPr id="9" name="Inhaltsplatzhalter 8">
            <a:extLst>
              <a:ext uri="{FF2B5EF4-FFF2-40B4-BE49-F238E27FC236}">
                <a16:creationId xmlns:a16="http://schemas.microsoft.com/office/drawing/2014/main" id="{2F151F17-F919-401F-85DF-402EB71910B0}"/>
              </a:ext>
            </a:extLst>
          </p:cNvPr>
          <p:cNvGraphicFramePr>
            <a:graphicFrameLocks noGrp="1"/>
          </p:cNvGraphicFramePr>
          <p:nvPr>
            <p:ph sz="half" idx="15"/>
            <p:extLst>
              <p:ext uri="{D42A27DB-BD31-4B8C-83A1-F6EECF244321}">
                <p14:modId xmlns:p14="http://schemas.microsoft.com/office/powerpoint/2010/main" val="849588664"/>
              </p:ext>
            </p:extLst>
          </p:nvPr>
        </p:nvGraphicFramePr>
        <p:xfrm>
          <a:off x="838199" y="1873250"/>
          <a:ext cx="6816365" cy="1102360"/>
        </p:xfrm>
        <a:graphic>
          <a:graphicData uri="http://schemas.openxmlformats.org/drawingml/2006/table">
            <a:tbl>
              <a:tblPr firstRow="1" bandRow="1">
                <a:tableStyleId>{5C22544A-7EE6-4342-B048-85BDC9FD1C3A}</a:tableStyleId>
              </a:tblPr>
              <a:tblGrid>
                <a:gridCol w="6816365">
                  <a:extLst>
                    <a:ext uri="{9D8B030D-6E8A-4147-A177-3AD203B41FA5}">
                      <a16:colId xmlns:a16="http://schemas.microsoft.com/office/drawing/2014/main" val="2995363461"/>
                    </a:ext>
                  </a:extLst>
                </a:gridCol>
              </a:tblGrid>
              <a:tr h="370840">
                <a:tc>
                  <a:txBody>
                    <a:bodyPr/>
                    <a:lstStyle/>
                    <a:p>
                      <a:r>
                        <a:rPr lang="de-DE" sz="1600" dirty="0"/>
                        <a:t>Ziel</a:t>
                      </a:r>
                    </a:p>
                  </a:txBody>
                  <a:tcPr>
                    <a:solidFill>
                      <a:srgbClr val="005481"/>
                    </a:solidFill>
                  </a:tcPr>
                </a:tc>
                <a:extLst>
                  <a:ext uri="{0D108BD9-81ED-4DB2-BD59-A6C34878D82A}">
                    <a16:rowId xmlns:a16="http://schemas.microsoft.com/office/drawing/2014/main" val="3986087219"/>
                  </a:ext>
                </a:extLst>
              </a:tr>
              <a:tr h="370840">
                <a:tc>
                  <a:txBody>
                    <a:bodyPr/>
                    <a:lstStyle/>
                    <a:p>
                      <a:r>
                        <a:rPr lang="de-DE" sz="1400" dirty="0">
                          <a:solidFill>
                            <a:schemeClr val="bg1"/>
                          </a:solidFill>
                        </a:rPr>
                        <a:t>Unterstützung der konventionellen Diagnostik und Behandlung (Beatmung)</a:t>
                      </a:r>
                    </a:p>
                    <a:p>
                      <a:r>
                        <a:rPr lang="de-DE" sz="1400" dirty="0">
                          <a:solidFill>
                            <a:schemeClr val="bg1"/>
                          </a:solidFill>
                        </a:rPr>
                        <a:t>durch sicherere sowie individuelle Methoden bei akuten</a:t>
                      </a:r>
                    </a:p>
                    <a:p>
                      <a:r>
                        <a:rPr lang="de-DE" sz="1400" dirty="0">
                          <a:solidFill>
                            <a:schemeClr val="bg1"/>
                          </a:solidFill>
                        </a:rPr>
                        <a:t>Atemwegserkrankungen</a:t>
                      </a:r>
                    </a:p>
                  </a:txBody>
                  <a:tcPr>
                    <a:solidFill>
                      <a:srgbClr val="B88601"/>
                    </a:solidFill>
                  </a:tcPr>
                </a:tc>
                <a:extLst>
                  <a:ext uri="{0D108BD9-81ED-4DB2-BD59-A6C34878D82A}">
                    <a16:rowId xmlns:a16="http://schemas.microsoft.com/office/drawing/2014/main" val="185082139"/>
                  </a:ext>
                </a:extLst>
              </a:tr>
            </a:tbl>
          </a:graphicData>
        </a:graphic>
      </p:graphicFrame>
      <p:sp>
        <p:nvSpPr>
          <p:cNvPr id="5" name="Datumsplatzhalter 4">
            <a:extLst>
              <a:ext uri="{FF2B5EF4-FFF2-40B4-BE49-F238E27FC236}">
                <a16:creationId xmlns:a16="http://schemas.microsoft.com/office/drawing/2014/main" id="{563C7AAD-D21F-4928-9C4E-101E1905A85B}"/>
              </a:ext>
            </a:extLst>
          </p:cNvPr>
          <p:cNvSpPr>
            <a:spLocks noGrp="1"/>
          </p:cNvSpPr>
          <p:nvPr>
            <p:ph type="dt" sz="half" idx="2"/>
          </p:nvPr>
        </p:nvSpPr>
        <p:spPr/>
        <p:txBody>
          <a:bodyPr/>
          <a:lstStyle/>
          <a:p>
            <a:endParaRPr lang="de-DE" dirty="0"/>
          </a:p>
        </p:txBody>
      </p:sp>
      <p:sp>
        <p:nvSpPr>
          <p:cNvPr id="6" name="Fußzeilenplatzhalter 5">
            <a:extLst>
              <a:ext uri="{FF2B5EF4-FFF2-40B4-BE49-F238E27FC236}">
                <a16:creationId xmlns:a16="http://schemas.microsoft.com/office/drawing/2014/main" id="{1B19C38A-D2E7-4223-8E12-C5CF332A3764}"/>
              </a:ext>
            </a:extLst>
          </p:cNvPr>
          <p:cNvSpPr>
            <a:spLocks noGrp="1"/>
          </p:cNvSpPr>
          <p:nvPr>
            <p:ph type="ftr" sz="quarter" idx="3"/>
          </p:nvPr>
        </p:nvSpPr>
        <p:spPr/>
        <p:txBody>
          <a:bodyPr/>
          <a:lstStyle/>
          <a:p>
            <a:r>
              <a:rPr lang="de-DE" dirty="0"/>
              <a:t>supercomputing-in.de</a:t>
            </a:r>
          </a:p>
        </p:txBody>
      </p:sp>
      <p:sp>
        <p:nvSpPr>
          <p:cNvPr id="7" name="Foliennummernplatzhalter 6">
            <a:extLst>
              <a:ext uri="{FF2B5EF4-FFF2-40B4-BE49-F238E27FC236}">
                <a16:creationId xmlns:a16="http://schemas.microsoft.com/office/drawing/2014/main" id="{0301D34C-7BE3-4E49-9629-0AEA49A11D93}"/>
              </a:ext>
            </a:extLst>
          </p:cNvPr>
          <p:cNvSpPr>
            <a:spLocks noGrp="1"/>
          </p:cNvSpPr>
          <p:nvPr>
            <p:ph type="sldNum" sz="quarter" idx="4"/>
          </p:nvPr>
        </p:nvSpPr>
        <p:spPr/>
        <p:txBody>
          <a:bodyPr/>
          <a:lstStyle/>
          <a:p>
            <a:fld id="{226FA03D-DB51-42B5-8FE3-7C095EA37BF1}" type="slidenum">
              <a:rPr lang="de-DE" smtClean="0"/>
              <a:pPr/>
              <a:t>3</a:t>
            </a:fld>
            <a:endParaRPr lang="de-DE" dirty="0"/>
          </a:p>
        </p:txBody>
      </p:sp>
      <p:graphicFrame>
        <p:nvGraphicFramePr>
          <p:cNvPr id="10" name="Inhaltsplatzhalter 8">
            <a:extLst>
              <a:ext uri="{FF2B5EF4-FFF2-40B4-BE49-F238E27FC236}">
                <a16:creationId xmlns:a16="http://schemas.microsoft.com/office/drawing/2014/main" id="{79D1FAB8-A00E-43EC-81CE-45B68464A8A7}"/>
              </a:ext>
            </a:extLst>
          </p:cNvPr>
          <p:cNvGraphicFramePr>
            <a:graphicFrameLocks/>
          </p:cNvGraphicFramePr>
          <p:nvPr>
            <p:extLst>
              <p:ext uri="{D42A27DB-BD31-4B8C-83A1-F6EECF244321}">
                <p14:modId xmlns:p14="http://schemas.microsoft.com/office/powerpoint/2010/main" val="2533990912"/>
              </p:ext>
            </p:extLst>
          </p:nvPr>
        </p:nvGraphicFramePr>
        <p:xfrm>
          <a:off x="838199" y="3173066"/>
          <a:ext cx="6816364" cy="889000"/>
        </p:xfrm>
        <a:graphic>
          <a:graphicData uri="http://schemas.openxmlformats.org/drawingml/2006/table">
            <a:tbl>
              <a:tblPr firstRow="1" bandRow="1">
                <a:tableStyleId>{5C22544A-7EE6-4342-B048-85BDC9FD1C3A}</a:tableStyleId>
              </a:tblPr>
              <a:tblGrid>
                <a:gridCol w="6816364">
                  <a:extLst>
                    <a:ext uri="{9D8B030D-6E8A-4147-A177-3AD203B41FA5}">
                      <a16:colId xmlns:a16="http://schemas.microsoft.com/office/drawing/2014/main" val="2995363461"/>
                    </a:ext>
                  </a:extLst>
                </a:gridCol>
              </a:tblGrid>
              <a:tr h="370840">
                <a:tc>
                  <a:txBody>
                    <a:bodyPr/>
                    <a:lstStyle/>
                    <a:p>
                      <a:r>
                        <a:rPr lang="de-DE" sz="1600" dirty="0"/>
                        <a:t>Methodik</a:t>
                      </a:r>
                      <a:endParaRPr lang="de-DE" sz="1400" dirty="0"/>
                    </a:p>
                  </a:txBody>
                  <a:tcPr>
                    <a:solidFill>
                      <a:srgbClr val="005481"/>
                    </a:solidFill>
                  </a:tcPr>
                </a:tc>
                <a:extLst>
                  <a:ext uri="{0D108BD9-81ED-4DB2-BD59-A6C34878D82A}">
                    <a16:rowId xmlns:a16="http://schemas.microsoft.com/office/drawing/2014/main" val="3986087219"/>
                  </a:ext>
                </a:extLst>
              </a:tr>
              <a:tr h="370840">
                <a:tc>
                  <a:txBody>
                    <a:bodyPr/>
                    <a:lstStyle/>
                    <a:p>
                      <a:r>
                        <a:rPr lang="de-DE" sz="1400" dirty="0">
                          <a:solidFill>
                            <a:schemeClr val="bg1"/>
                          </a:solidFill>
                        </a:rPr>
                        <a:t>Hochauflösende Strömungssimulation der Luft in der Lunge mittels</a:t>
                      </a:r>
                    </a:p>
                    <a:p>
                      <a:r>
                        <a:rPr lang="de-DE" sz="1400" dirty="0">
                          <a:solidFill>
                            <a:schemeClr val="bg1"/>
                          </a:solidFill>
                        </a:rPr>
                        <a:t>Numerischer Strömungsmechanik (CFD)</a:t>
                      </a:r>
                    </a:p>
                  </a:txBody>
                  <a:tcPr>
                    <a:solidFill>
                      <a:srgbClr val="B88601"/>
                    </a:solidFill>
                  </a:tcPr>
                </a:tc>
                <a:extLst>
                  <a:ext uri="{0D108BD9-81ED-4DB2-BD59-A6C34878D82A}">
                    <a16:rowId xmlns:a16="http://schemas.microsoft.com/office/drawing/2014/main" val="185082139"/>
                  </a:ext>
                </a:extLst>
              </a:tr>
            </a:tbl>
          </a:graphicData>
        </a:graphic>
      </p:graphicFrame>
      <p:graphicFrame>
        <p:nvGraphicFramePr>
          <p:cNvPr id="11" name="Inhaltsplatzhalter 8">
            <a:extLst>
              <a:ext uri="{FF2B5EF4-FFF2-40B4-BE49-F238E27FC236}">
                <a16:creationId xmlns:a16="http://schemas.microsoft.com/office/drawing/2014/main" id="{0DF94D2B-AB52-4425-BF33-992F3FEA4CB8}"/>
              </a:ext>
            </a:extLst>
          </p:cNvPr>
          <p:cNvGraphicFramePr>
            <a:graphicFrameLocks/>
          </p:cNvGraphicFramePr>
          <p:nvPr>
            <p:extLst>
              <p:ext uri="{D42A27DB-BD31-4B8C-83A1-F6EECF244321}">
                <p14:modId xmlns:p14="http://schemas.microsoft.com/office/powerpoint/2010/main" val="1156580588"/>
              </p:ext>
            </p:extLst>
          </p:nvPr>
        </p:nvGraphicFramePr>
        <p:xfrm>
          <a:off x="838199" y="4259522"/>
          <a:ext cx="6816363" cy="1742440"/>
        </p:xfrm>
        <a:graphic>
          <a:graphicData uri="http://schemas.openxmlformats.org/drawingml/2006/table">
            <a:tbl>
              <a:tblPr firstRow="1" bandRow="1">
                <a:tableStyleId>{5C22544A-7EE6-4342-B048-85BDC9FD1C3A}</a:tableStyleId>
              </a:tblPr>
              <a:tblGrid>
                <a:gridCol w="6816363">
                  <a:extLst>
                    <a:ext uri="{9D8B030D-6E8A-4147-A177-3AD203B41FA5}">
                      <a16:colId xmlns:a16="http://schemas.microsoft.com/office/drawing/2014/main" val="2995363461"/>
                    </a:ext>
                  </a:extLst>
                </a:gridCol>
              </a:tblGrid>
              <a:tr h="370840">
                <a:tc>
                  <a:txBody>
                    <a:bodyPr/>
                    <a:lstStyle/>
                    <a:p>
                      <a:r>
                        <a:rPr lang="de-DE" sz="1600" dirty="0"/>
                        <a:t>Strategie</a:t>
                      </a:r>
                      <a:endParaRPr lang="de-DE" dirty="0"/>
                    </a:p>
                  </a:txBody>
                  <a:tcPr>
                    <a:solidFill>
                      <a:srgbClr val="005481"/>
                    </a:solidFill>
                  </a:tcPr>
                </a:tc>
                <a:extLst>
                  <a:ext uri="{0D108BD9-81ED-4DB2-BD59-A6C34878D82A}">
                    <a16:rowId xmlns:a16="http://schemas.microsoft.com/office/drawing/2014/main" val="3986087219"/>
                  </a:ext>
                </a:extLst>
              </a:tr>
              <a:tr h="370840">
                <a:tc>
                  <a:txBody>
                    <a:bodyPr/>
                    <a:lstStyle/>
                    <a:p>
                      <a:r>
                        <a:rPr lang="de-DE" sz="1400" dirty="0">
                          <a:solidFill>
                            <a:schemeClr val="bg1"/>
                          </a:solidFill>
                        </a:rPr>
                        <a:t>Software-Eigenentwicklung des Forscherteams (TUM)</a:t>
                      </a:r>
                    </a:p>
                    <a:p>
                      <a:r>
                        <a:rPr lang="de-DE" sz="1400" dirty="0">
                          <a:solidFill>
                            <a:schemeClr val="bg1"/>
                          </a:solidFill>
                        </a:rPr>
                        <a:t>Schrittweise Weiterentwicklung, z. B.: Verfeinerung des Computer-modells</a:t>
                      </a:r>
                    </a:p>
                    <a:p>
                      <a:r>
                        <a:rPr lang="de-DE" sz="1400" dirty="0">
                          <a:solidFill>
                            <a:schemeClr val="bg1"/>
                          </a:solidFill>
                        </a:rPr>
                        <a:t>der Lungengeometrie (Auflösung, Strukturen) oder exaktere Abbildung der</a:t>
                      </a:r>
                    </a:p>
                    <a:p>
                      <a:r>
                        <a:rPr lang="de-DE" sz="1400" dirty="0">
                          <a:solidFill>
                            <a:schemeClr val="bg1"/>
                          </a:solidFill>
                        </a:rPr>
                        <a:t>Physik im numerischen Modell</a:t>
                      </a:r>
                    </a:p>
                    <a:p>
                      <a:r>
                        <a:rPr lang="de-DE" sz="1400" dirty="0">
                          <a:solidFill>
                            <a:schemeClr val="bg1"/>
                          </a:solidFill>
                        </a:rPr>
                        <a:t>Kollaboration mit dem LRZ: Unterstützung bei Anpassung und Optimierung</a:t>
                      </a:r>
                    </a:p>
                    <a:p>
                      <a:r>
                        <a:rPr lang="de-DE" sz="1400" dirty="0">
                          <a:solidFill>
                            <a:schemeClr val="bg1"/>
                          </a:solidFill>
                        </a:rPr>
                        <a:t>der Software auf dem Supercomputer</a:t>
                      </a:r>
                    </a:p>
                  </a:txBody>
                  <a:tcPr>
                    <a:solidFill>
                      <a:srgbClr val="B88601"/>
                    </a:solidFill>
                  </a:tcPr>
                </a:tc>
                <a:extLst>
                  <a:ext uri="{0D108BD9-81ED-4DB2-BD59-A6C34878D82A}">
                    <a16:rowId xmlns:a16="http://schemas.microsoft.com/office/drawing/2014/main" val="185082139"/>
                  </a:ext>
                </a:extLst>
              </a:tr>
            </a:tbl>
          </a:graphicData>
        </a:graphic>
      </p:graphicFrame>
      <p:sp>
        <p:nvSpPr>
          <p:cNvPr id="13" name="Rechteck 12">
            <a:extLst>
              <a:ext uri="{FF2B5EF4-FFF2-40B4-BE49-F238E27FC236}">
                <a16:creationId xmlns:a16="http://schemas.microsoft.com/office/drawing/2014/main" id="{FF780EF0-3690-4FB6-BEF7-630F3E8B6669}"/>
              </a:ext>
            </a:extLst>
          </p:cNvPr>
          <p:cNvSpPr/>
          <p:nvPr/>
        </p:nvSpPr>
        <p:spPr>
          <a:xfrm>
            <a:off x="7742549" y="5292267"/>
            <a:ext cx="3611251" cy="769441"/>
          </a:xfrm>
          <a:prstGeom prst="rect">
            <a:avLst/>
          </a:prstGeom>
        </p:spPr>
        <p:txBody>
          <a:bodyPr wrap="square">
            <a:spAutoFit/>
          </a:bodyPr>
          <a:lstStyle/>
          <a:p>
            <a:r>
              <a:rPr lang="de-DE" sz="1100" dirty="0"/>
              <a:t>https://www.gauss-centre.eu/news/research-highlights/researchers-use-supercomputers-in-an-effort-to-develop-safer-more-personalized-medical-procedures-for-respiratory-illnesses</a:t>
            </a:r>
          </a:p>
        </p:txBody>
      </p:sp>
      <p:pic>
        <p:nvPicPr>
          <p:cNvPr id="4" name="Grafik 3">
            <a:extLst>
              <a:ext uri="{FF2B5EF4-FFF2-40B4-BE49-F238E27FC236}">
                <a16:creationId xmlns:a16="http://schemas.microsoft.com/office/drawing/2014/main" id="{3A52EE4E-5BC2-403F-BD17-5F37A5744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7718" y="2008590"/>
            <a:ext cx="3516082" cy="2976950"/>
          </a:xfrm>
          <a:prstGeom prst="rect">
            <a:avLst/>
          </a:prstGeom>
        </p:spPr>
      </p:pic>
    </p:spTree>
    <p:extLst>
      <p:ext uri="{BB962C8B-B14F-4D97-AF65-F5344CB8AC3E}">
        <p14:creationId xmlns:p14="http://schemas.microsoft.com/office/powerpoint/2010/main" val="2284483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0878E-B27D-4EB0-AFDC-95B2E13E08EA}"/>
              </a:ext>
            </a:extLst>
          </p:cNvPr>
          <p:cNvSpPr>
            <a:spLocks noGrp="1"/>
          </p:cNvSpPr>
          <p:nvPr>
            <p:ph type="title"/>
          </p:nvPr>
        </p:nvSpPr>
        <p:spPr>
          <a:xfrm>
            <a:off x="838200" y="1928736"/>
            <a:ext cx="10515600" cy="3000528"/>
          </a:xfrm>
        </p:spPr>
        <p:txBody>
          <a:bodyPr/>
          <a:lstStyle/>
          <a:p>
            <a:pPr algn="l"/>
            <a:r>
              <a:rPr lang="de-DE" sz="2400" dirty="0"/>
              <a:t>Haben wir Ihr Interesse geweckt?</a:t>
            </a:r>
            <a:br>
              <a:rPr lang="de-DE" sz="2400" dirty="0"/>
            </a:br>
            <a:r>
              <a:rPr lang="de-DE" sz="2400" dirty="0"/>
              <a:t>Möchten Sie mehr über den Nutzen von HPC für Ihr Unternehmen</a:t>
            </a:r>
            <a:br>
              <a:rPr lang="de-DE" sz="2400" dirty="0"/>
            </a:br>
            <a:r>
              <a:rPr lang="de-DE" sz="2400" dirty="0"/>
              <a:t>erfahren?</a:t>
            </a:r>
            <a:br>
              <a:rPr lang="de-DE" sz="2400" dirty="0"/>
            </a:br>
            <a:br>
              <a:rPr lang="de-DE" sz="2400" dirty="0"/>
            </a:br>
            <a:r>
              <a:rPr lang="de-DE" sz="2400" dirty="0"/>
              <a:t>→ Kontaktieren Sie uns, wir klären gerne Ihre individuellen Fragen!</a:t>
            </a:r>
          </a:p>
        </p:txBody>
      </p:sp>
      <p:sp>
        <p:nvSpPr>
          <p:cNvPr id="3" name="Datumsplatzhalter 2">
            <a:extLst>
              <a:ext uri="{FF2B5EF4-FFF2-40B4-BE49-F238E27FC236}">
                <a16:creationId xmlns:a16="http://schemas.microsoft.com/office/drawing/2014/main" id="{C5DCBC11-3474-43E6-A13C-9CA2ABB24007}"/>
              </a:ext>
            </a:extLst>
          </p:cNvPr>
          <p:cNvSpPr>
            <a:spLocks noGrp="1"/>
          </p:cNvSpPr>
          <p:nvPr>
            <p:ph type="dt" sz="half" idx="2"/>
          </p:nvPr>
        </p:nvSpPr>
        <p:spPr/>
        <p:txBody>
          <a:bodyPr/>
          <a:lstStyle/>
          <a:p>
            <a:endParaRPr lang="de-DE" dirty="0"/>
          </a:p>
        </p:txBody>
      </p:sp>
      <p:sp>
        <p:nvSpPr>
          <p:cNvPr id="4" name="Fußzeilenplatzhalter 3">
            <a:extLst>
              <a:ext uri="{FF2B5EF4-FFF2-40B4-BE49-F238E27FC236}">
                <a16:creationId xmlns:a16="http://schemas.microsoft.com/office/drawing/2014/main" id="{25CD40ED-393B-4A64-81F5-F9795E1090C9}"/>
              </a:ext>
            </a:extLst>
          </p:cNvPr>
          <p:cNvSpPr>
            <a:spLocks noGrp="1"/>
          </p:cNvSpPr>
          <p:nvPr>
            <p:ph type="ftr" sz="quarter" idx="3"/>
          </p:nvPr>
        </p:nvSpPr>
        <p:spPr/>
        <p:txBody>
          <a:bodyPr/>
          <a:lstStyle/>
          <a:p>
            <a:r>
              <a:rPr lang="de-DE" dirty="0"/>
              <a:t>supercomputing-in.de</a:t>
            </a:r>
          </a:p>
        </p:txBody>
      </p:sp>
      <p:sp>
        <p:nvSpPr>
          <p:cNvPr id="5" name="Foliennummernplatzhalter 4">
            <a:extLst>
              <a:ext uri="{FF2B5EF4-FFF2-40B4-BE49-F238E27FC236}">
                <a16:creationId xmlns:a16="http://schemas.microsoft.com/office/drawing/2014/main" id="{7A3326A8-08EC-4B6D-8B18-920F1572BB2D}"/>
              </a:ext>
            </a:extLst>
          </p:cNvPr>
          <p:cNvSpPr>
            <a:spLocks noGrp="1"/>
          </p:cNvSpPr>
          <p:nvPr>
            <p:ph type="sldNum" sz="quarter" idx="4"/>
          </p:nvPr>
        </p:nvSpPr>
        <p:spPr/>
        <p:txBody>
          <a:bodyPr/>
          <a:lstStyle/>
          <a:p>
            <a:fld id="{226FA03D-DB51-42B5-8FE3-7C095EA37BF1}" type="slidenum">
              <a:rPr lang="de-DE" smtClean="0"/>
              <a:pPr/>
              <a:t>4</a:t>
            </a:fld>
            <a:endParaRPr lang="de-DE" dirty="0"/>
          </a:p>
        </p:txBody>
      </p:sp>
    </p:spTree>
    <p:extLst>
      <p:ext uri="{BB962C8B-B14F-4D97-AF65-F5344CB8AC3E}">
        <p14:creationId xmlns:p14="http://schemas.microsoft.com/office/powerpoint/2010/main" val="214589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9D4268EA-660E-40E8-A6D0-D3C3588D31E0}"/>
              </a:ext>
            </a:extLst>
          </p:cNvPr>
          <p:cNvSpPr>
            <a:spLocks noGrp="1"/>
          </p:cNvSpPr>
          <p:nvPr>
            <p:ph type="dt" sz="half" idx="4294967295"/>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Overpass Light" pitchFamily="2" charset="0"/>
              <a:ea typeface="+mn-ea"/>
              <a:cs typeface="+mn-cs"/>
            </a:endParaRPr>
          </a:p>
        </p:txBody>
      </p:sp>
      <p:sp>
        <p:nvSpPr>
          <p:cNvPr id="9" name="Fußzeilenplatzhalter 8">
            <a:extLst>
              <a:ext uri="{FF2B5EF4-FFF2-40B4-BE49-F238E27FC236}">
                <a16:creationId xmlns:a16="http://schemas.microsoft.com/office/drawing/2014/main" id="{D1EBA9AA-7E23-47CB-B2FF-35AEEC286DA5}"/>
              </a:ext>
            </a:extLst>
          </p:cNvPr>
          <p:cNvSpPr>
            <a:spLocks noGrp="1"/>
          </p:cNvSpPr>
          <p:nvPr>
            <p:ph type="ftr" sz="quarter" idx="4294967295"/>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tint val="75000"/>
                </a:prstClr>
              </a:solidFill>
              <a:effectLst/>
              <a:uLnTx/>
              <a:uFillTx/>
              <a:latin typeface="Overpass Light" pitchFamily="2" charset="0"/>
              <a:ea typeface="+mn-ea"/>
              <a:cs typeface="+mn-cs"/>
            </a:endParaRPr>
          </a:p>
        </p:txBody>
      </p:sp>
      <p:sp>
        <p:nvSpPr>
          <p:cNvPr id="10" name="Foliennummernplatzhalter 9">
            <a:extLst>
              <a:ext uri="{FF2B5EF4-FFF2-40B4-BE49-F238E27FC236}">
                <a16:creationId xmlns:a16="http://schemas.microsoft.com/office/drawing/2014/main" id="{D29F1269-3DE3-44F0-9C92-44A03DA5CCF6}"/>
              </a:ext>
            </a:extLst>
          </p:cNvPr>
          <p:cNvSpPr>
            <a:spLocks noGrp="1"/>
          </p:cNvSpPr>
          <p:nvPr>
            <p:ph type="sldNum" sz="quarter" idx="4294967295"/>
          </p:nvPr>
        </p:nvSpPr>
        <p:spPr>
          <a:xfrm>
            <a:off x="8610600" y="6345559"/>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1E7FAB-F0B7-4AF9-85BB-FA19DA429B2B}" type="slidenum">
              <a:rPr kumimoji="0" lang="de-DE" sz="1200" b="0" i="0" u="none" strike="noStrike" kern="1200" cap="none" spc="0" normalizeH="0" baseline="0" noProof="0" smtClean="0">
                <a:ln>
                  <a:noFill/>
                </a:ln>
                <a:solidFill>
                  <a:prstClr val="black">
                    <a:tint val="75000"/>
                  </a:prstClr>
                </a:solidFill>
                <a:effectLst/>
                <a:uLnTx/>
                <a:uFillTx/>
                <a:latin typeface="Overpass Light"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tint val="75000"/>
                </a:prstClr>
              </a:solidFill>
              <a:effectLst/>
              <a:uLnTx/>
              <a:uFillTx/>
              <a:latin typeface="Overpass Light" pitchFamily="2" charset="0"/>
              <a:ea typeface="+mn-ea"/>
              <a:cs typeface="+mn-cs"/>
            </a:endParaRPr>
          </a:p>
        </p:txBody>
      </p:sp>
    </p:spTree>
    <p:extLst>
      <p:ext uri="{BB962C8B-B14F-4D97-AF65-F5344CB8AC3E}">
        <p14:creationId xmlns:p14="http://schemas.microsoft.com/office/powerpoint/2010/main" val="4031402190"/>
      </p:ext>
    </p:extLst>
  </p:cSld>
  <p:clrMapOvr>
    <a:masterClrMapping/>
  </p:clrMapOvr>
</p:sld>
</file>

<file path=ppt/theme/theme1.xml><?xml version="1.0" encoding="utf-8"?>
<a:theme xmlns:a="http://schemas.openxmlformats.org/drawingml/2006/main" name="HammerHA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ammerHA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262</Words>
  <Application>Microsoft Office PowerPoint</Application>
  <PresentationFormat>Breitbild</PresentationFormat>
  <Paragraphs>40</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vt:i4>
      </vt:variant>
    </vt:vector>
  </HeadingPairs>
  <TitlesOfParts>
    <vt:vector size="12" baseType="lpstr">
      <vt:lpstr>Arial</vt:lpstr>
      <vt:lpstr>Calibri</vt:lpstr>
      <vt:lpstr>Exo 2 SemiBold</vt:lpstr>
      <vt:lpstr>Overpass</vt:lpstr>
      <vt:lpstr>Overpass Light</vt:lpstr>
      <vt:lpstr>HammerHAI</vt:lpstr>
      <vt:lpstr>1_HammerHAI</vt:lpstr>
      <vt:lpstr>High Performance  Computing: Eine Einführung</vt:lpstr>
      <vt:lpstr>Success Stories</vt:lpstr>
      <vt:lpstr>Success Stories</vt:lpstr>
      <vt:lpstr>Haben wir Ihr Interesse geweckt? Möchten Sie mehr über den Nutzen von HPC für Ihr Unternehmen erfahren?  → Kontaktieren Sie uns, wir klären gerne Ihre individuellen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Oriol Pineda</dc:creator>
  <cp:lastModifiedBy>Lisa Englert</cp:lastModifiedBy>
  <cp:revision>105</cp:revision>
  <dcterms:created xsi:type="dcterms:W3CDTF">2023-05-17T09:50:08Z</dcterms:created>
  <dcterms:modified xsi:type="dcterms:W3CDTF">2025-06-13T08:00:15Z</dcterms:modified>
</cp:coreProperties>
</file>